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9" r:id="rId1"/>
  </p:sldMasterIdLst>
  <p:notesMasterIdLst>
    <p:notesMasterId r:id="rId21"/>
  </p:notesMasterIdLst>
  <p:sldIdLst>
    <p:sldId id="256" r:id="rId2"/>
    <p:sldId id="277" r:id="rId3"/>
    <p:sldId id="275" r:id="rId4"/>
    <p:sldId id="279" r:id="rId5"/>
    <p:sldId id="282" r:id="rId6"/>
    <p:sldId id="280" r:id="rId7"/>
    <p:sldId id="262" r:id="rId8"/>
    <p:sldId id="281" r:id="rId9"/>
    <p:sldId id="269" r:id="rId10"/>
    <p:sldId id="272" r:id="rId11"/>
    <p:sldId id="270" r:id="rId12"/>
    <p:sldId id="263" r:id="rId13"/>
    <p:sldId id="283" r:id="rId14"/>
    <p:sldId id="274" r:id="rId15"/>
    <p:sldId id="278" r:id="rId16"/>
    <p:sldId id="271" r:id="rId17"/>
    <p:sldId id="267" r:id="rId18"/>
    <p:sldId id="276" r:id="rId19"/>
    <p:sldId id="284" r:id="rId2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%20toma\Documents\tab.%20turismo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iriam\figure%20per%20ppt%20albergh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%20toma\Documents\altre%20tab%20T&amp;V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%20toma\Documents\altre%20tab%20T&amp;V%20(1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%20toma\Documents\altre%20tab%20T&amp;V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iriam\figure%20per%20ppt%20albergh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Arrivi internazionali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2020</c:v>
                </c:pt>
                <c:pt idx="3">
                  <c:v>2030</c:v>
                </c:pt>
              </c:numCache>
            </c:numRef>
          </c:cat>
          <c:val>
            <c:numRef>
              <c:f>Foglio1!$B$2:$B$5</c:f>
              <c:numCache>
                <c:formatCode>#,##0</c:formatCode>
                <c:ptCount val="4"/>
                <c:pt idx="0">
                  <c:v>1184</c:v>
                </c:pt>
                <c:pt idx="1">
                  <c:v>1231</c:v>
                </c:pt>
                <c:pt idx="2">
                  <c:v>1360</c:v>
                </c:pt>
                <c:pt idx="3">
                  <c:v>1809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95-4B1F-A959-DBD04A054F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435173168"/>
        <c:axId val="435173824"/>
      </c:lineChart>
      <c:catAx>
        <c:axId val="43517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5173824"/>
        <c:crosses val="autoZero"/>
        <c:auto val="1"/>
        <c:lblAlgn val="ctr"/>
        <c:lblOffset val="100"/>
        <c:noMultiLvlLbl val="0"/>
      </c:catAx>
      <c:valAx>
        <c:axId val="4351738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517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556930875507579"/>
          <c:y val="2.8231141171636817E-2"/>
          <c:w val="0.70672955784390412"/>
          <c:h val="9.2979004107593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>
        <a:lumMod val="75000"/>
        <a:lumOff val="25000"/>
      </a:schemeClr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62995047590112E-2"/>
          <c:y val="1.6190251174111915E-2"/>
          <c:w val="0.95831967822228969"/>
          <c:h val="0.8191102755827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Foglio3!$B$3</c:f>
              <c:strCache>
                <c:ptCount val="1"/>
                <c:pt idx="0">
                  <c:v>presenze (mgl)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Foglio3!$A$4:$A$9</c:f>
              <c:strCache>
                <c:ptCount val="6"/>
                <c:pt idx="0">
                  <c:v>Roma</c:v>
                </c:pt>
                <c:pt idx="1">
                  <c:v>Firenze</c:v>
                </c:pt>
                <c:pt idx="2">
                  <c:v>Venezia</c:v>
                </c:pt>
                <c:pt idx="3">
                  <c:v>Milano</c:v>
                </c:pt>
                <c:pt idx="4">
                  <c:v>Torino</c:v>
                </c:pt>
                <c:pt idx="5">
                  <c:v>Napoli</c:v>
                </c:pt>
              </c:strCache>
            </c:strRef>
          </c:cat>
          <c:val>
            <c:numRef>
              <c:f>Foglio3!$B$4:$B$9</c:f>
              <c:numCache>
                <c:formatCode>_-* #,##0.0_-;\-* #,##0.0_-;_-* "-"??_-;_-@_-</c:formatCode>
                <c:ptCount val="6"/>
                <c:pt idx="0">
                  <c:v>25.4</c:v>
                </c:pt>
                <c:pt idx="1">
                  <c:v>10.199999999999999</c:v>
                </c:pt>
                <c:pt idx="2">
                  <c:v>10</c:v>
                </c:pt>
                <c:pt idx="3">
                  <c:v>8.6</c:v>
                </c:pt>
                <c:pt idx="4">
                  <c:v>3.1</c:v>
                </c:pt>
                <c:pt idx="5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F-4428-B4D2-EE347C9877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6997864"/>
        <c:axId val="626998256"/>
      </c:barChart>
      <c:catAx>
        <c:axId val="626997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aseline="0" dirty="0">
                    <a:solidFill>
                      <a:schemeClr val="tx1"/>
                    </a:solidFill>
                  </a:rPr>
                  <a:t>Arrivi in mln nelle città d’arte, 2014</a:t>
                </a:r>
              </a:p>
            </c:rich>
          </c:tx>
          <c:layout>
            <c:manualLayout>
              <c:xMode val="edge"/>
              <c:yMode val="edge"/>
              <c:x val="0.40056649333410993"/>
              <c:y val="5.4940718617069353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6998256"/>
        <c:crosses val="autoZero"/>
        <c:auto val="1"/>
        <c:lblAlgn val="ctr"/>
        <c:lblOffset val="100"/>
        <c:noMultiLvlLbl val="0"/>
      </c:catAx>
      <c:valAx>
        <c:axId val="626998256"/>
        <c:scaling>
          <c:orientation val="minMax"/>
        </c:scaling>
        <c:delete val="1"/>
        <c:axPos val="l"/>
        <c:numFmt formatCode="_-* #,##0.0_-;\-* #,##0.0_-;_-* &quot;-&quot;??_-;_-@_-" sourceLinked="1"/>
        <c:majorTickMark val="none"/>
        <c:minorTickMark val="none"/>
        <c:tickLblPos val="nextTo"/>
        <c:crossAx val="626997864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500" b="1" baseline="0" dirty="0"/>
              <a:t>Strutture ricettive complessive (in migliaia)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2205200814687254"/>
          <c:w val="0.95533607604568571"/>
          <c:h val="0.62367163137026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Foglio1!$B$37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Foglio1!$A$38:$A$43</c:f>
              <c:strCache>
                <c:ptCount val="6"/>
                <c:pt idx="0">
                  <c:v>Germania</c:v>
                </c:pt>
                <c:pt idx="1">
                  <c:v>Francia</c:v>
                </c:pt>
                <c:pt idx="2">
                  <c:v>Italia</c:v>
                </c:pt>
                <c:pt idx="3">
                  <c:v>UK</c:v>
                </c:pt>
                <c:pt idx="4">
                  <c:v>Spagna</c:v>
                </c:pt>
                <c:pt idx="5">
                  <c:v>Grecia</c:v>
                </c:pt>
              </c:strCache>
            </c:strRef>
          </c:cat>
          <c:val>
            <c:numRef>
              <c:f>Foglio1!$B$38:$B$43</c:f>
              <c:numCache>
                <c:formatCode>0.0</c:formatCode>
                <c:ptCount val="6"/>
                <c:pt idx="0">
                  <c:v>53.5</c:v>
                </c:pt>
                <c:pt idx="1">
                  <c:v>28.6</c:v>
                </c:pt>
                <c:pt idx="2">
                  <c:v>150.30000000000001</c:v>
                </c:pt>
                <c:pt idx="3">
                  <c:v>95.8</c:v>
                </c:pt>
                <c:pt idx="4">
                  <c:v>41.9</c:v>
                </c:pt>
                <c:pt idx="5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C-4633-AF5D-147B68568671}"/>
            </c:ext>
          </c:extLst>
        </c:ser>
        <c:ser>
          <c:idx val="1"/>
          <c:order val="1"/>
          <c:tx>
            <c:strRef>
              <c:f>Foglio1!$C$37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Foglio1!$A$38:$A$43</c:f>
              <c:strCache>
                <c:ptCount val="6"/>
                <c:pt idx="0">
                  <c:v>Germania</c:v>
                </c:pt>
                <c:pt idx="1">
                  <c:v>Francia</c:v>
                </c:pt>
                <c:pt idx="2">
                  <c:v>Italia</c:v>
                </c:pt>
                <c:pt idx="3">
                  <c:v>UK</c:v>
                </c:pt>
                <c:pt idx="4">
                  <c:v>Spagna</c:v>
                </c:pt>
                <c:pt idx="5">
                  <c:v>Grecia</c:v>
                </c:pt>
              </c:strCache>
            </c:strRef>
          </c:cat>
          <c:val>
            <c:numRef>
              <c:f>Foglio1!$C$38:$C$43</c:f>
              <c:numCache>
                <c:formatCode>0.0</c:formatCode>
                <c:ptCount val="6"/>
                <c:pt idx="0">
                  <c:v>50.6</c:v>
                </c:pt>
                <c:pt idx="1">
                  <c:v>30</c:v>
                </c:pt>
                <c:pt idx="2">
                  <c:v>167.7</c:v>
                </c:pt>
                <c:pt idx="3">
                  <c:v>87</c:v>
                </c:pt>
                <c:pt idx="4">
                  <c:v>48.3</c:v>
                </c:pt>
                <c:pt idx="5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C-4633-AF5D-147B68568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002512"/>
        <c:axId val="472002904"/>
      </c:barChart>
      <c:catAx>
        <c:axId val="4720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2002904"/>
        <c:crosses val="autoZero"/>
        <c:auto val="1"/>
        <c:lblAlgn val="ctr"/>
        <c:lblOffset val="100"/>
        <c:noMultiLvlLbl val="0"/>
      </c:catAx>
      <c:valAx>
        <c:axId val="4720029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7200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BF-4847-A612-7DD0DDD678A1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4BF-4847-A612-7DD0DDD678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4BF-4847-A612-7DD0DDD678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BF-4847-A612-7DD0DDD678A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Esercizi alberghieri</a:t>
                    </a:r>
                  </a:p>
                  <a:p>
                    <a:fld id="{124C04EF-BDBD-45DC-8D47-482AFDABC541}" type="VALUE">
                      <a:rPr lang="en-US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BF-4847-A612-7DD0DDD678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Alloggi in affitto</a:t>
                    </a:r>
                  </a:p>
                  <a:p>
                    <a:fld id="{13834A62-43EE-4E73-B646-E9A4C26A6032}" type="VALUE">
                      <a:rPr lang="en-US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BF-4847-A612-7DD0DDD678A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Agriturismi</a:t>
                    </a:r>
                  </a:p>
                  <a:p>
                    <a:fld id="{190E0C7E-4BEC-4F8B-B30A-FCECE365065B}" type="VALUE">
                      <a:rPr lang="en-US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4BF-4847-A612-7DD0DDD678A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Altre tipologie</a:t>
                    </a:r>
                  </a:p>
                  <a:p>
                    <a:fld id="{968BAF8D-3C4A-49FF-80FC-C2F20E3BE115}" type="VALUE">
                      <a:rPr lang="en-US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4BF-4847-A612-7DD0DDD678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Foglio1!$A$136:$A$139</c:f>
              <c:strCache>
                <c:ptCount val="4"/>
                <c:pt idx="0">
                  <c:v>Esercizi alberghieri</c:v>
                </c:pt>
                <c:pt idx="1">
                  <c:v>Alloggi in affitto</c:v>
                </c:pt>
                <c:pt idx="2">
                  <c:v>Agriturismi</c:v>
                </c:pt>
                <c:pt idx="3">
                  <c:v>Altre tipologie</c:v>
                </c:pt>
              </c:strCache>
            </c:strRef>
          </c:cat>
          <c:val>
            <c:numRef>
              <c:f>Foglio1!$B$136:$B$139</c:f>
              <c:numCache>
                <c:formatCode>0.0</c:formatCode>
                <c:ptCount val="4"/>
                <c:pt idx="0">
                  <c:v>21</c:v>
                </c:pt>
                <c:pt idx="1">
                  <c:v>44.9</c:v>
                </c:pt>
                <c:pt idx="2">
                  <c:v>11.4</c:v>
                </c:pt>
                <c:pt idx="3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BF-4847-A612-7DD0DDD678A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04352307092678E-4"/>
          <c:y val="0"/>
          <c:w val="0.99973195647692903"/>
          <c:h val="0.835374907701709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'PIL su presenze_grafico'!$A$13:$A$17</c:f>
              <c:strCache>
                <c:ptCount val="5"/>
                <c:pt idx="0">
                  <c:v>Germania</c:v>
                </c:pt>
                <c:pt idx="1">
                  <c:v>Francia</c:v>
                </c:pt>
                <c:pt idx="2">
                  <c:v>Regno Unito</c:v>
                </c:pt>
                <c:pt idx="3">
                  <c:v>Spagna</c:v>
                </c:pt>
                <c:pt idx="4">
                  <c:v>Italia</c:v>
                </c:pt>
              </c:strCache>
            </c:strRef>
          </c:cat>
          <c:val>
            <c:numRef>
              <c:f>'PIL su presenze_grafico'!$B$13:$B$17</c:f>
              <c:numCache>
                <c:formatCode>0.00</c:formatCode>
                <c:ptCount val="5"/>
                <c:pt idx="0">
                  <c:v>307.38786279683376</c:v>
                </c:pt>
                <c:pt idx="1">
                  <c:v>195.64691656590085</c:v>
                </c:pt>
                <c:pt idx="2">
                  <c:v>197.03459637561778</c:v>
                </c:pt>
                <c:pt idx="3">
                  <c:v>141.97530864197529</c:v>
                </c:pt>
                <c:pt idx="4">
                  <c:v>172.68242015061023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BF-4063-9E3C-2516A122EC3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9128328"/>
        <c:axId val="579128720"/>
      </c:barChart>
      <c:catAx>
        <c:axId val="57912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9128720"/>
        <c:crosses val="autoZero"/>
        <c:auto val="1"/>
        <c:lblAlgn val="ctr"/>
        <c:lblOffset val="100"/>
        <c:noMultiLvlLbl val="0"/>
      </c:catAx>
      <c:valAx>
        <c:axId val="5791287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579128328"/>
        <c:crosses val="autoZero"/>
        <c:crossBetween val="between"/>
      </c:valAx>
      <c:spPr>
        <a:solidFill>
          <a:schemeClr val="bg2">
            <a:lumMod val="7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'PIL su arrivi_grafico (2)'!$A$13:$A$17</c:f>
              <c:strCache>
                <c:ptCount val="5"/>
                <c:pt idx="0">
                  <c:v>Germania</c:v>
                </c:pt>
                <c:pt idx="1">
                  <c:v>Francia</c:v>
                </c:pt>
                <c:pt idx="2">
                  <c:v>Regno Unito</c:v>
                </c:pt>
                <c:pt idx="3">
                  <c:v>Spagna</c:v>
                </c:pt>
                <c:pt idx="4">
                  <c:v>Italia</c:v>
                </c:pt>
              </c:strCache>
            </c:strRef>
          </c:cat>
          <c:val>
            <c:numRef>
              <c:f>'PIL su arrivi_grafico (2)'!$B$13:$B$17</c:f>
              <c:numCache>
                <c:formatCode>0.00</c:formatCode>
                <c:ptCount val="5"/>
                <c:pt idx="0">
                  <c:v>752.09812782440281</c:v>
                </c:pt>
                <c:pt idx="1">
                  <c:v>528.75816993464048</c:v>
                </c:pt>
                <c:pt idx="2">
                  <c:v>571.15568290353394</c:v>
                </c:pt>
                <c:pt idx="3">
                  <c:v>556.2790697674418</c:v>
                </c:pt>
                <c:pt idx="4">
                  <c:v>624.41314553990617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4-4EFA-B74A-4E39BAAA5B1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69706736"/>
        <c:axId val="569707128"/>
      </c:barChart>
      <c:catAx>
        <c:axId val="56970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569707128"/>
        <c:crosses val="autoZero"/>
        <c:auto val="1"/>
        <c:lblAlgn val="ctr"/>
        <c:lblOffset val="100"/>
        <c:noMultiLvlLbl val="0"/>
      </c:catAx>
      <c:valAx>
        <c:axId val="56970712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569706736"/>
        <c:crosses val="autoZero"/>
        <c:crossBetween val="between"/>
      </c:valAx>
      <c:spPr>
        <a:solidFill>
          <a:schemeClr val="bg2">
            <a:lumMod val="7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'PIL per occupato (2)'!$A$34</c:f>
              <c:strCache>
                <c:ptCount val="1"/>
                <c:pt idx="0">
                  <c:v>Stati Uniti</c:v>
                </c:pt>
              </c:strCache>
            </c:strRef>
          </c:tx>
          <c:cat>
            <c:numRef>
              <c:f>'PIL per occupato (2)'!$B$33:$J$33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'PIL per occupato (2)'!$B$34:$J$34</c:f>
              <c:numCache>
                <c:formatCode>_(* #,##0.00_);_(* \(#,##0.00\);_(* "-"??_);_(@_)</c:formatCode>
                <c:ptCount val="9"/>
                <c:pt idx="0">
                  <c:v>56187.824066528883</c:v>
                </c:pt>
                <c:pt idx="1">
                  <c:v>57409.351381862092</c:v>
                </c:pt>
                <c:pt idx="2">
                  <c:v>62495.147361386109</c:v>
                </c:pt>
                <c:pt idx="3">
                  <c:v>60046.749180471532</c:v>
                </c:pt>
                <c:pt idx="4">
                  <c:v>66462.932516107772</c:v>
                </c:pt>
                <c:pt idx="5">
                  <c:v>62856.100580616832</c:v>
                </c:pt>
                <c:pt idx="6">
                  <c:v>64167.923034781445</c:v>
                </c:pt>
                <c:pt idx="7">
                  <c:v>78039.524798632003</c:v>
                </c:pt>
                <c:pt idx="8">
                  <c:v>79294.659538561551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83-44DC-94EF-0E4083072553}"/>
            </c:ext>
          </c:extLst>
        </c:ser>
        <c:ser>
          <c:idx val="1"/>
          <c:order val="1"/>
          <c:tx>
            <c:strRef>
              <c:f>'PIL per occupato (2)'!$A$35</c:f>
              <c:strCache>
                <c:ptCount val="1"/>
                <c:pt idx="0">
                  <c:v>Germania</c:v>
                </c:pt>
              </c:strCache>
            </c:strRef>
          </c:tx>
          <c:cat>
            <c:numRef>
              <c:f>'PIL per occupato (2)'!$B$33:$J$33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'PIL per occupato (2)'!$B$35:$J$35</c:f>
              <c:numCache>
                <c:formatCode>_(* #,##0.00_);_(* \(#,##0.00\);_(* "-"??_);_(@_)</c:formatCode>
                <c:ptCount val="9"/>
                <c:pt idx="0">
                  <c:v>39030.824569910765</c:v>
                </c:pt>
                <c:pt idx="1">
                  <c:v>35658.128767483548</c:v>
                </c:pt>
                <c:pt idx="2">
                  <c:v>36934.659690138731</c:v>
                </c:pt>
                <c:pt idx="3">
                  <c:v>37941.307447208805</c:v>
                </c:pt>
                <c:pt idx="4">
                  <c:v>38380.52644249516</c:v>
                </c:pt>
                <c:pt idx="5">
                  <c:v>39027.939364611972</c:v>
                </c:pt>
                <c:pt idx="6">
                  <c:v>39250.384107388338</c:v>
                </c:pt>
                <c:pt idx="7">
                  <c:v>39147.143915312277</c:v>
                </c:pt>
                <c:pt idx="8">
                  <c:v>39992.087694716887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83-44DC-94EF-0E4083072553}"/>
            </c:ext>
          </c:extLst>
        </c:ser>
        <c:ser>
          <c:idx val="2"/>
          <c:order val="2"/>
          <c:tx>
            <c:strRef>
              <c:f>'PIL per occupato (2)'!$A$36</c:f>
              <c:strCache>
                <c:ptCount val="1"/>
                <c:pt idx="0">
                  <c:v>Francia</c:v>
                </c:pt>
              </c:strCache>
            </c:strRef>
          </c:tx>
          <c:cat>
            <c:numRef>
              <c:f>'PIL per occupato (2)'!$B$33:$J$33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'PIL per occupato (2)'!$B$36:$J$36</c:f>
              <c:numCache>
                <c:formatCode>_(* #,##0.00_);_(* \(#,##0.00\);_(* "-"??_);_(@_)</c:formatCode>
                <c:ptCount val="9"/>
                <c:pt idx="0">
                  <c:v>65415.847794271387</c:v>
                </c:pt>
                <c:pt idx="1">
                  <c:v>63969.47027551214</c:v>
                </c:pt>
                <c:pt idx="2">
                  <c:v>65427.992854995326</c:v>
                </c:pt>
                <c:pt idx="3">
                  <c:v>66233.506096797602</c:v>
                </c:pt>
                <c:pt idx="4">
                  <c:v>66666.694585200385</c:v>
                </c:pt>
                <c:pt idx="5">
                  <c:v>68081.406152338794</c:v>
                </c:pt>
                <c:pt idx="6">
                  <c:v>68162.512319835572</c:v>
                </c:pt>
                <c:pt idx="7">
                  <c:v>68672.061248728976</c:v>
                </c:pt>
                <c:pt idx="8">
                  <c:v>69194.996443961019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83-44DC-94EF-0E4083072553}"/>
            </c:ext>
          </c:extLst>
        </c:ser>
        <c:ser>
          <c:idx val="3"/>
          <c:order val="3"/>
          <c:tx>
            <c:strRef>
              <c:f>'PIL per occupato (2)'!$A$37</c:f>
              <c:strCache>
                <c:ptCount val="1"/>
                <c:pt idx="0">
                  <c:v>Regno Unito</c:v>
                </c:pt>
              </c:strCache>
            </c:strRef>
          </c:tx>
          <c:cat>
            <c:numRef>
              <c:f>'PIL per occupato (2)'!$B$33:$J$33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'PIL per occupato (2)'!$B$37:$J$37</c:f>
              <c:numCache>
                <c:formatCode>_(* #,##0.00_);_(* \(#,##0.00\);_(* "-"??_);_(@_)</c:formatCode>
                <c:ptCount val="9"/>
                <c:pt idx="0">
                  <c:v>48532.358572040532</c:v>
                </c:pt>
                <c:pt idx="1">
                  <c:v>43870.410815623669</c:v>
                </c:pt>
                <c:pt idx="2">
                  <c:v>46623.340047475525</c:v>
                </c:pt>
                <c:pt idx="3">
                  <c:v>46870.091389121626</c:v>
                </c:pt>
                <c:pt idx="4">
                  <c:v>47396.159436751863</c:v>
                </c:pt>
                <c:pt idx="5">
                  <c:v>44213.688623678594</c:v>
                </c:pt>
                <c:pt idx="6">
                  <c:v>46907.847230676307</c:v>
                </c:pt>
                <c:pt idx="7">
                  <c:v>52446.384977071568</c:v>
                </c:pt>
                <c:pt idx="8">
                  <c:v>53226.12351999589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83-44DC-94EF-0E4083072553}"/>
            </c:ext>
          </c:extLst>
        </c:ser>
        <c:ser>
          <c:idx val="4"/>
          <c:order val="4"/>
          <c:tx>
            <c:strRef>
              <c:f>'PIL per occupato (2)'!$A$38</c:f>
              <c:strCache>
                <c:ptCount val="1"/>
                <c:pt idx="0">
                  <c:v>Spagna</c:v>
                </c:pt>
              </c:strCache>
            </c:strRef>
          </c:tx>
          <c:cat>
            <c:numRef>
              <c:f>'PIL per occupato (2)'!$B$33:$J$33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'PIL per occupato (2)'!$B$38:$J$38</c:f>
              <c:numCache>
                <c:formatCode>_(* #,##0.00_);_(* \(#,##0.00\);_(* "-"??_);_(@_)</c:formatCode>
                <c:ptCount val="9"/>
                <c:pt idx="0">
                  <c:v>61239.807119335113</c:v>
                </c:pt>
                <c:pt idx="1">
                  <c:v>62968.797451293285</c:v>
                </c:pt>
                <c:pt idx="2">
                  <c:v>65071.032965914128</c:v>
                </c:pt>
                <c:pt idx="3">
                  <c:v>67413.580161572041</c:v>
                </c:pt>
                <c:pt idx="4">
                  <c:v>67004.090978902837</c:v>
                </c:pt>
                <c:pt idx="5">
                  <c:v>67862.082026450575</c:v>
                </c:pt>
                <c:pt idx="6">
                  <c:v>66629.557720738871</c:v>
                </c:pt>
                <c:pt idx="7">
                  <c:v>66211.048778249839</c:v>
                </c:pt>
                <c:pt idx="8">
                  <c:v>66725.789471494136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83-44DC-94EF-0E4083072553}"/>
            </c:ext>
          </c:extLst>
        </c:ser>
        <c:ser>
          <c:idx val="5"/>
          <c:order val="5"/>
          <c:tx>
            <c:strRef>
              <c:f>'PIL per occupato (2)'!$A$39</c:f>
              <c:strCache>
                <c:ptCount val="1"/>
                <c:pt idx="0">
                  <c:v>Italia</c:v>
                </c:pt>
              </c:strCache>
            </c:strRef>
          </c:tx>
          <c:cat>
            <c:numRef>
              <c:f>'PIL per occupato (2)'!$B$33:$J$33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'PIL per occupato (2)'!$B$39:$J$39</c:f>
              <c:numCache>
                <c:formatCode>_(* #,##0.00_);_(* \(#,##0.00\);_(* "-"??_);_(@_)</c:formatCode>
                <c:ptCount val="9"/>
                <c:pt idx="0">
                  <c:v>66160.129635069708</c:v>
                </c:pt>
                <c:pt idx="1">
                  <c:v>63084.574151280518</c:v>
                </c:pt>
                <c:pt idx="2">
                  <c:v>64403.527696210622</c:v>
                </c:pt>
                <c:pt idx="3">
                  <c:v>63865.054045045472</c:v>
                </c:pt>
                <c:pt idx="4">
                  <c:v>62222.876462543682</c:v>
                </c:pt>
                <c:pt idx="5">
                  <c:v>61911.600325862491</c:v>
                </c:pt>
                <c:pt idx="6">
                  <c:v>61560.889398832267</c:v>
                </c:pt>
                <c:pt idx="7">
                  <c:v>61453.364194496819</c:v>
                </c:pt>
                <c:pt idx="8">
                  <c:v>61494.184417040364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D83-44DC-94EF-0E4083072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127152"/>
        <c:axId val="579127544"/>
      </c:lineChart>
      <c:catAx>
        <c:axId val="57912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579127544"/>
        <c:crosses val="autoZero"/>
        <c:auto val="1"/>
        <c:lblAlgn val="ctr"/>
        <c:lblOffset val="100"/>
        <c:noMultiLvlLbl val="0"/>
      </c:catAx>
      <c:valAx>
        <c:axId val="579127544"/>
        <c:scaling>
          <c:orientation val="minMax"/>
          <c:max val="85000"/>
          <c:min val="30000"/>
        </c:scaling>
        <c:delete val="0"/>
        <c:axPos val="l"/>
        <c:majorGridlines/>
        <c:numFmt formatCode="_(* #,##0.00_);_(* \(#,##0.00\);_(* &quot;-&quot;??_);_(@_)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b="1"/>
            </a:pPr>
            <a:endParaRPr lang="it-IT"/>
          </a:p>
        </c:txPr>
        <c:crossAx val="5791271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Arrivi internazionali 2015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Francia</c:v>
                </c:pt>
                <c:pt idx="1">
                  <c:v>USA</c:v>
                </c:pt>
                <c:pt idx="2">
                  <c:v>Spagna</c:v>
                </c:pt>
                <c:pt idx="3">
                  <c:v>Cina</c:v>
                </c:pt>
                <c:pt idx="4">
                  <c:v>Italia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84</c:v>
                </c:pt>
                <c:pt idx="1">
                  <c:v>75</c:v>
                </c:pt>
                <c:pt idx="2">
                  <c:v>65</c:v>
                </c:pt>
                <c:pt idx="3">
                  <c:v>55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1E-4D39-BCA5-47ADF3128C7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24484704"/>
        <c:axId val="245893040"/>
      </c:barChart>
      <c:catAx>
        <c:axId val="22448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5893040"/>
        <c:crosses val="autoZero"/>
        <c:auto val="1"/>
        <c:lblAlgn val="ctr"/>
        <c:lblOffset val="100"/>
        <c:noMultiLvlLbl val="0"/>
      </c:catAx>
      <c:valAx>
        <c:axId val="2458930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448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 dirty="0"/>
              <a:t>% </a:t>
            </a:r>
            <a:r>
              <a:rPr lang="en-US" sz="1200" dirty="0" err="1"/>
              <a:t>pernottamenti</a:t>
            </a:r>
            <a:r>
              <a:rPr lang="en-US" sz="1200" dirty="0"/>
              <a:t> </a:t>
            </a:r>
            <a:r>
              <a:rPr lang="en-US" sz="1200" dirty="0" err="1"/>
              <a:t>internazionali</a:t>
            </a:r>
            <a:r>
              <a:rPr lang="en-US" sz="1200" dirty="0"/>
              <a:t> 2016 per </a:t>
            </a:r>
            <a:r>
              <a:rPr lang="en-US" sz="1200" dirty="0" err="1"/>
              <a:t>motivazione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% pernottamenti internazionali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1AF-4CC1-AF4D-070C5853FA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1AF-4CC1-AF4D-070C5853FA0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1AF-4CC1-AF4D-070C5853FA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Vacanze</c:v>
                </c:pt>
                <c:pt idx="1">
                  <c:v>Motivi Personali</c:v>
                </c:pt>
                <c:pt idx="2">
                  <c:v>Business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62.8</c:v>
                </c:pt>
                <c:pt idx="1">
                  <c:v>26.3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F-4D68-A80C-B710CB440DF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% </a:t>
            </a:r>
            <a:r>
              <a:rPr lang="en-US" sz="1200" dirty="0" err="1"/>
              <a:t>pernottamenti</a:t>
            </a:r>
            <a:r>
              <a:rPr lang="en-US" sz="1200" dirty="0"/>
              <a:t> </a:t>
            </a:r>
            <a:r>
              <a:rPr lang="en-US" sz="1200" dirty="0" err="1"/>
              <a:t>internazionali</a:t>
            </a:r>
            <a:r>
              <a:rPr lang="en-US" sz="1200" dirty="0"/>
              <a:t> 2016 per </a:t>
            </a:r>
            <a:r>
              <a:rPr lang="en-US" sz="1200" dirty="0" err="1"/>
              <a:t>provenienza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330278806362041E-2"/>
          <c:y val="0.14667584430698935"/>
          <c:w val="0.98966972119363783"/>
          <c:h val="0.65220398068923902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61FA-42D4-8218-805ED4B0FB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61FA-42D4-8218-805ED4B0FB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61FA-42D4-8218-805ED4B0FB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61FA-42D4-8218-805ED4B0FB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61FA-42D4-8218-805ED4B0FB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61FA-42D4-8218-805ED4B0FBA7}"/>
              </c:ext>
            </c:extLst>
          </c:dPt>
          <c:dLbls>
            <c:dLbl>
              <c:idx val="3"/>
              <c:layout>
                <c:manualLayout>
                  <c:x val="4.0836324188551175E-2"/>
                  <c:y val="5.15835470592038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FA-42D4-8218-805ED4B0FBA7}"/>
                </c:ext>
              </c:extLst>
            </c:dLbl>
            <c:dLbl>
              <c:idx val="4"/>
              <c:layout>
                <c:manualLayout>
                  <c:x val="5.924347111466962E-2"/>
                  <c:y val="5.56922024181555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FA-42D4-8218-805ED4B0FB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Foglio1!$A$2:$A$7</c:f>
              <c:strCache>
                <c:ptCount val="6"/>
                <c:pt idx="0">
                  <c:v>Unione Europea</c:v>
                </c:pt>
                <c:pt idx="1">
                  <c:v>Europa extra UE</c:v>
                </c:pt>
                <c:pt idx="2">
                  <c:v>Americhe</c:v>
                </c:pt>
                <c:pt idx="3">
                  <c:v>Africa</c:v>
                </c:pt>
                <c:pt idx="4">
                  <c:v>Asia</c:v>
                </c:pt>
                <c:pt idx="5">
                  <c:v>Oceania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66</c:v>
                </c:pt>
                <c:pt idx="1">
                  <c:v>9.3000000000000007</c:v>
                </c:pt>
                <c:pt idx="2">
                  <c:v>15</c:v>
                </c:pt>
                <c:pt idx="3">
                  <c:v>1</c:v>
                </c:pt>
                <c:pt idx="4">
                  <c:v>5.5</c:v>
                </c:pt>
                <c:pt idx="5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9B-47BA-AE3E-1B1EA4C3531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vacanze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*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100</c:v>
                </c:pt>
                <c:pt idx="1">
                  <c:v>104</c:v>
                </c:pt>
                <c:pt idx="2">
                  <c:v>110</c:v>
                </c:pt>
                <c:pt idx="3">
                  <c:v>117</c:v>
                </c:pt>
                <c:pt idx="4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EA-4DF1-829F-C3BADB6BF55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studio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*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100</c:v>
                </c:pt>
                <c:pt idx="1">
                  <c:v>94</c:v>
                </c:pt>
                <c:pt idx="2">
                  <c:v>73</c:v>
                </c:pt>
                <c:pt idx="3">
                  <c:v>82</c:v>
                </c:pt>
                <c:pt idx="4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EA-4DF1-829F-C3BADB6BF55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nozze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*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100</c:v>
                </c:pt>
                <c:pt idx="1">
                  <c:v>110</c:v>
                </c:pt>
                <c:pt idx="2">
                  <c:v>120</c:v>
                </c:pt>
                <c:pt idx="3">
                  <c:v>100</c:v>
                </c:pt>
                <c:pt idx="4">
                  <c:v>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EA-4DF1-829F-C3BADB6BF55F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shopping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*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100</c:v>
                </c:pt>
                <c:pt idx="1">
                  <c:v>175</c:v>
                </c:pt>
                <c:pt idx="2">
                  <c:v>139</c:v>
                </c:pt>
                <c:pt idx="3">
                  <c:v>66</c:v>
                </c:pt>
                <c:pt idx="4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EA-4DF1-829F-C3BADB6BF55F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convegni/congressi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*</c:v>
                </c:pt>
              </c:strCache>
            </c:strRef>
          </c:cat>
          <c:val>
            <c:numRef>
              <c:f>Foglio1!$F$2:$F$6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123</c:v>
                </c:pt>
                <c:pt idx="3">
                  <c:v>91</c:v>
                </c:pt>
                <c:pt idx="4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EA-4DF1-829F-C3BADB6BF55F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totale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*</c:v>
                </c:pt>
              </c:strCache>
            </c:strRef>
          </c:cat>
          <c:val>
            <c:numRef>
              <c:f>Foglio1!$G$2:$G$6</c:f>
              <c:numCache>
                <c:formatCode>General</c:formatCode>
                <c:ptCount val="5"/>
                <c:pt idx="0">
                  <c:v>100</c:v>
                </c:pt>
                <c:pt idx="1">
                  <c:v>102</c:v>
                </c:pt>
                <c:pt idx="2">
                  <c:v>104</c:v>
                </c:pt>
                <c:pt idx="3">
                  <c:v>108</c:v>
                </c:pt>
                <c:pt idx="4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DEA-4DF1-829F-C3BADB6BF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0064960"/>
        <c:axId val="253027632"/>
      </c:lineChart>
      <c:catAx>
        <c:axId val="36006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3027632"/>
        <c:crosses val="autoZero"/>
        <c:auto val="1"/>
        <c:lblAlgn val="ctr"/>
        <c:lblOffset val="100"/>
        <c:noMultiLvlLbl val="0"/>
      </c:catAx>
      <c:valAx>
        <c:axId val="253027632"/>
        <c:scaling>
          <c:orientation val="minMax"/>
          <c:max val="18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006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/>
              <a:t>Milioni di pernottamenti per vacanze</a:t>
            </a:r>
          </a:p>
          <a:p>
            <a:pPr>
              <a:defRPr/>
            </a:pPr>
            <a:r>
              <a:rPr lang="it-IT" sz="1800" dirty="0"/>
              <a:t> </a:t>
            </a:r>
            <a:r>
              <a:rPr lang="it-IT" sz="1100" dirty="0"/>
              <a:t>Fonte :</a:t>
            </a:r>
            <a:r>
              <a:rPr lang="it-IT" sz="1100" dirty="0" err="1"/>
              <a:t>Elab.RUR</a:t>
            </a:r>
            <a:r>
              <a:rPr lang="it-IT" sz="1100" dirty="0"/>
              <a:t> </a:t>
            </a:r>
            <a:r>
              <a:rPr lang="it-IT" sz="1100" dirty="0" err="1"/>
              <a:t>sU</a:t>
            </a:r>
            <a:r>
              <a:rPr lang="it-IT" sz="1100" dirty="0"/>
              <a:t> dati </a:t>
            </a:r>
            <a:r>
              <a:rPr lang="it-IT" sz="1100" dirty="0" err="1"/>
              <a:t>Bankitalia</a:t>
            </a:r>
            <a:r>
              <a:rPr lang="it-IT" sz="1100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Foglio1!$A$2:$A$11</c:f>
              <c:strCache>
                <c:ptCount val="10"/>
                <c:pt idx="0">
                  <c:v>Germania</c:v>
                </c:pt>
                <c:pt idx="1">
                  <c:v>Francia</c:v>
                </c:pt>
                <c:pt idx="2">
                  <c:v>UK</c:v>
                </c:pt>
                <c:pt idx="3">
                  <c:v>USA</c:v>
                </c:pt>
                <c:pt idx="4">
                  <c:v>Paesi Bassi</c:v>
                </c:pt>
                <c:pt idx="5">
                  <c:v>Svizzera</c:v>
                </c:pt>
                <c:pt idx="6">
                  <c:v>Asia </c:v>
                </c:pt>
                <c:pt idx="7">
                  <c:v>Australia</c:v>
                </c:pt>
                <c:pt idx="8">
                  <c:v>Giappone</c:v>
                </c:pt>
                <c:pt idx="9">
                  <c:v>Cina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47</c:v>
                </c:pt>
                <c:pt idx="1">
                  <c:v>23</c:v>
                </c:pt>
                <c:pt idx="2">
                  <c:v>16</c:v>
                </c:pt>
                <c:pt idx="3">
                  <c:v>18</c:v>
                </c:pt>
                <c:pt idx="4">
                  <c:v>10</c:v>
                </c:pt>
                <c:pt idx="5">
                  <c:v>11</c:v>
                </c:pt>
                <c:pt idx="6">
                  <c:v>8</c:v>
                </c:pt>
                <c:pt idx="7">
                  <c:v>6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C-4F3C-9850-A155AA8E49C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Foglio1!$A$2:$A$11</c:f>
              <c:strCache>
                <c:ptCount val="10"/>
                <c:pt idx="0">
                  <c:v>Germania</c:v>
                </c:pt>
                <c:pt idx="1">
                  <c:v>Francia</c:v>
                </c:pt>
                <c:pt idx="2">
                  <c:v>UK</c:v>
                </c:pt>
                <c:pt idx="3">
                  <c:v>USA</c:v>
                </c:pt>
                <c:pt idx="4">
                  <c:v>Paesi Bassi</c:v>
                </c:pt>
                <c:pt idx="5">
                  <c:v>Svizzera</c:v>
                </c:pt>
                <c:pt idx="6">
                  <c:v>Asia </c:v>
                </c:pt>
                <c:pt idx="7">
                  <c:v>Australia</c:v>
                </c:pt>
                <c:pt idx="8">
                  <c:v>Giappone</c:v>
                </c:pt>
                <c:pt idx="9">
                  <c:v>Cina</c:v>
                </c:pt>
              </c:strCache>
            </c:strRef>
          </c:cat>
          <c:val>
            <c:numRef>
              <c:f>Foglio1!$C$2:$C$11</c:f>
              <c:numCache>
                <c:formatCode>General</c:formatCode>
                <c:ptCount val="10"/>
                <c:pt idx="0">
                  <c:v>53</c:v>
                </c:pt>
                <c:pt idx="1">
                  <c:v>26</c:v>
                </c:pt>
                <c:pt idx="2">
                  <c:v>18</c:v>
                </c:pt>
                <c:pt idx="3">
                  <c:v>18</c:v>
                </c:pt>
                <c:pt idx="4">
                  <c:v>11</c:v>
                </c:pt>
                <c:pt idx="5">
                  <c:v>10</c:v>
                </c:pt>
                <c:pt idx="6">
                  <c:v>8</c:v>
                </c:pt>
                <c:pt idx="7">
                  <c:v>6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5C-4F3C-9850-A155AA8E49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00667752"/>
        <c:axId val="700665128"/>
      </c:barChart>
      <c:catAx>
        <c:axId val="700667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0665128"/>
        <c:crosses val="autoZero"/>
        <c:auto val="1"/>
        <c:lblAlgn val="ctr"/>
        <c:lblOffset val="100"/>
        <c:noMultiLvlLbl val="0"/>
      </c:catAx>
      <c:valAx>
        <c:axId val="700665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06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Persone con 65 anni e  più con almeno un viaggio con pernottamento </a:t>
            </a:r>
          </a:p>
          <a:p>
            <a:pPr algn="l">
              <a:defRPr/>
            </a:pPr>
            <a:r>
              <a:rPr lang="it-IT" sz="1200" b="0" dirty="0"/>
              <a:t>(milioni di persone - anno 2015)</a:t>
            </a:r>
          </a:p>
        </c:rich>
      </c:tx>
      <c:layout>
        <c:manualLayout>
          <c:xMode val="edge"/>
          <c:yMode val="edge"/>
          <c:x val="0.1487210571450846"/>
          <c:y val="2.5307797367241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Foglio1!$A$1:$A$7</c:f>
              <c:strCache>
                <c:ptCount val="7"/>
                <c:pt idx="0">
                  <c:v>Polonia</c:v>
                </c:pt>
                <c:pt idx="1">
                  <c:v>Paesi Bassi</c:v>
                </c:pt>
                <c:pt idx="2">
                  <c:v>Spagna</c:v>
                </c:pt>
                <c:pt idx="3">
                  <c:v>Italia</c:v>
                </c:pt>
                <c:pt idx="4">
                  <c:v>Regno Unito</c:v>
                </c:pt>
                <c:pt idx="5">
                  <c:v>Francia</c:v>
                </c:pt>
                <c:pt idx="6">
                  <c:v>Germania</c:v>
                </c:pt>
              </c:strCache>
            </c:strRef>
          </c:cat>
          <c:val>
            <c:numRef>
              <c:f>Foglio1!$B$1:$B$7</c:f>
              <c:numCache>
                <c:formatCode>General</c:formatCode>
                <c:ptCount val="7"/>
                <c:pt idx="0">
                  <c:v>2.2000000000000002</c:v>
                </c:pt>
                <c:pt idx="1">
                  <c:v>2.2000000000000002</c:v>
                </c:pt>
                <c:pt idx="2">
                  <c:v>3.4</c:v>
                </c:pt>
                <c:pt idx="3">
                  <c:v>3.7</c:v>
                </c:pt>
                <c:pt idx="4">
                  <c:v>6.5</c:v>
                </c:pt>
                <c:pt idx="5">
                  <c:v>7.8</c:v>
                </c:pt>
                <c:pt idx="6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84-4F07-B98A-BED69C237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74965200"/>
        <c:axId val="474965592"/>
      </c:barChart>
      <c:catAx>
        <c:axId val="47496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4965592"/>
        <c:crosses val="autoZero"/>
        <c:auto val="1"/>
        <c:lblAlgn val="ctr"/>
        <c:lblOffset val="100"/>
        <c:noMultiLvlLbl val="0"/>
      </c:catAx>
      <c:valAx>
        <c:axId val="474965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496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Arrivi (in milioni)</a:t>
            </a:r>
          </a:p>
        </c:rich>
      </c:tx>
      <c:layout>
        <c:manualLayout>
          <c:xMode val="edge"/>
          <c:yMode val="edge"/>
          <c:x val="0.40721644556872671"/>
          <c:y val="6.154942543484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Foglio1!$A$148:$A$154</c:f>
              <c:strCache>
                <c:ptCount val="7"/>
                <c:pt idx="0">
                  <c:v>La cultura</c:v>
                </c:pt>
                <c:pt idx="1">
                  <c:v>Il mare</c:v>
                </c:pt>
                <c:pt idx="2">
                  <c:v>La montagna</c:v>
                </c:pt>
                <c:pt idx="3">
                  <c:v>L'agriturismo</c:v>
                </c:pt>
                <c:pt idx="4">
                  <c:v>Gli affari</c:v>
                </c:pt>
                <c:pt idx="5">
                  <c:v>Convegni e congressi</c:v>
                </c:pt>
                <c:pt idx="6">
                  <c:v>Il wellness</c:v>
                </c:pt>
              </c:strCache>
            </c:strRef>
          </c:cat>
          <c:val>
            <c:numRef>
              <c:f>Foglio1!$B$148:$B$154</c:f>
              <c:numCache>
                <c:formatCode>0.0</c:formatCode>
                <c:ptCount val="7"/>
                <c:pt idx="0">
                  <c:v>38.5</c:v>
                </c:pt>
                <c:pt idx="1">
                  <c:v>23</c:v>
                </c:pt>
                <c:pt idx="2">
                  <c:v>10.6</c:v>
                </c:pt>
                <c:pt idx="3">
                  <c:v>2.6</c:v>
                </c:pt>
                <c:pt idx="4">
                  <c:v>14.1</c:v>
                </c:pt>
                <c:pt idx="5">
                  <c:v>25.5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72-47B2-8252-EBCC3AD94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078264"/>
        <c:axId val="459074736"/>
      </c:barChart>
      <c:catAx>
        <c:axId val="45907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it-IT"/>
          </a:p>
        </c:txPr>
        <c:crossAx val="459074736"/>
        <c:crosses val="autoZero"/>
        <c:auto val="1"/>
        <c:lblAlgn val="ctr"/>
        <c:lblOffset val="100"/>
        <c:noMultiLvlLbl val="0"/>
      </c:catAx>
      <c:valAx>
        <c:axId val="45907473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59078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75000"/>
      </a:schemeClr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Foglio2!$C$3</c:f>
              <c:strCache>
                <c:ptCount val="1"/>
                <c:pt idx="0">
                  <c:v>Passeggeri (000)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baseline="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Foglio2!$B$4:$B$8</c:f>
              <c:strCache>
                <c:ptCount val="5"/>
                <c:pt idx="0">
                  <c:v>Italia</c:v>
                </c:pt>
                <c:pt idx="1">
                  <c:v>Spagna</c:v>
                </c:pt>
                <c:pt idx="2">
                  <c:v>Grecia</c:v>
                </c:pt>
                <c:pt idx="3">
                  <c:v>Norvegia</c:v>
                </c:pt>
                <c:pt idx="4">
                  <c:v>Francia</c:v>
                </c:pt>
              </c:strCache>
            </c:strRef>
          </c:cat>
          <c:val>
            <c:numRef>
              <c:f>Foglio2!$C$4:$C$8</c:f>
              <c:numCache>
                <c:formatCode>General</c:formatCode>
                <c:ptCount val="5"/>
                <c:pt idx="0">
                  <c:v>6800</c:v>
                </c:pt>
                <c:pt idx="1">
                  <c:v>5932</c:v>
                </c:pt>
                <c:pt idx="2">
                  <c:v>4176</c:v>
                </c:pt>
                <c:pt idx="3">
                  <c:v>2508</c:v>
                </c:pt>
                <c:pt idx="4">
                  <c:v>2390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A-4469-AF05-9E4D89F1DE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28848"/>
        <c:axId val="4829240"/>
      </c:barChart>
      <c:catAx>
        <c:axId val="4828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baseline="0"/>
            </a:pPr>
            <a:endParaRPr lang="it-IT"/>
          </a:p>
        </c:txPr>
        <c:crossAx val="4829240"/>
        <c:crosses val="autoZero"/>
        <c:auto val="1"/>
        <c:lblAlgn val="ctr"/>
        <c:lblOffset val="100"/>
        <c:noMultiLvlLbl val="0"/>
      </c:catAx>
      <c:valAx>
        <c:axId val="4829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288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 baseline="0"/>
          </a:pPr>
          <a:endParaRPr lang="it-IT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0.6445</cdr:x>
      <cdr:y>0.03367</cdr:y>
    </cdr:from>
    <cdr:to>
      <cdr:x>0.92648</cdr:x>
      <cdr:y>0.15954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029533" y="121174"/>
          <a:ext cx="1325460" cy="453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100" b="1" dirty="0">
              <a:solidFill>
                <a:schemeClr val="tx1"/>
              </a:solidFill>
            </a:rPr>
            <a:t>Milioni di turisti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CFD7-AC81-4613-8535-0D8CC4B74192}" type="datetimeFigureOut">
              <a:rPr lang="it-IT" smtClean="0"/>
              <a:t>15/06/2017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2A8E4-0B63-4ADF-9E96-3630AA94B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63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364DF9A5-523E-4CB4-B9E0-F9B916C536AB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5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ACCF-49E1-407B-88F2-645930424B95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2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FDD9-7F5D-4008-A2E5-37FC0E8696F9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8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508F-E31D-4399-A186-6190823D0495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907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2B49-102E-47A6-954B-63FB1055C786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0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03E-8BDC-417F-9A63-B3A415D016BA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61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6356-D30A-4E5F-A709-CC9C36EDDE04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50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CE07-63B6-41A0-84E2-8DAA3EA407B9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8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E67C8E64-425B-4CA3-98A9-DC6AAA4320BB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C1CC-3438-44B6-9AC4-7228354DED79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0F060B67-8925-4512-9EFB-B55B3C7F18CB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8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C892-DFBD-4DB7-B6A7-204412B4B755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B13B-744B-4F33-B8D7-BC38D68BB507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5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1BBA-522C-4A6B-ABC9-76045E43F76D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559B-0024-4CC4-AC24-D47A0AA2BA47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7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964B-9C5C-413F-A21B-DD351BD1A690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F077-57F2-44EF-853A-049565D5C105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5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9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AAE3F-6429-4EEC-856E-300394E2BB02}" type="datetime1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14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  <p:sldLayoutId id="214748386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751438" y="2643612"/>
            <a:ext cx="7431084" cy="1729212"/>
          </a:xfrm>
        </p:spPr>
        <p:txBody>
          <a:bodyPr/>
          <a:lstStyle/>
          <a:p>
            <a:r>
              <a:rPr lang="it-IT" sz="4000" b="1" dirty="0"/>
              <a:t>Cultura &amp;Turismo: tanti </a:t>
            </a:r>
            <a:r>
              <a:rPr lang="it-IT" sz="4000" b="1" dirty="0" err="1"/>
              <a:t>flussi,come</a:t>
            </a:r>
            <a:r>
              <a:rPr lang="it-IT" sz="4000" b="1" dirty="0"/>
              <a:t> generare più valore?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217282" y="4555552"/>
            <a:ext cx="7097916" cy="2172831"/>
          </a:xfrm>
        </p:spPr>
        <p:txBody>
          <a:bodyPr>
            <a:normAutofit fontScale="77500" lnSpcReduction="20000"/>
          </a:bodyPr>
          <a:lstStyle/>
          <a:p>
            <a:r>
              <a:rPr lang="it-IT" sz="2800" b="1" dirty="0"/>
              <a:t>Giuseppe Roma</a:t>
            </a:r>
          </a:p>
          <a:p>
            <a:r>
              <a:rPr lang="it-IT" sz="1400" b="1" dirty="0"/>
              <a:t>Presidente RUR / Università Roma Tre</a:t>
            </a:r>
          </a:p>
          <a:p>
            <a:r>
              <a:rPr lang="it-IT" sz="1400" b="1" dirty="0">
                <a:solidFill>
                  <a:srgbClr val="00B0F0"/>
                </a:solidFill>
              </a:rPr>
              <a:t>@</a:t>
            </a:r>
            <a:r>
              <a:rPr lang="it-IT" sz="1400" b="1" dirty="0" err="1">
                <a:solidFill>
                  <a:srgbClr val="00B0F0"/>
                </a:solidFill>
              </a:rPr>
              <a:t>GiromRoma</a:t>
            </a:r>
            <a:endParaRPr lang="it-IT" sz="1400" b="1" dirty="0">
              <a:solidFill>
                <a:srgbClr val="00B0F0"/>
              </a:solidFill>
            </a:endParaRPr>
          </a:p>
          <a:p>
            <a:endParaRPr lang="it-IT" sz="1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it-IT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FORUM CIVILTA’ DEL LAVORO</a:t>
            </a:r>
          </a:p>
          <a:p>
            <a:r>
              <a:rPr lang="it-IT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«Lo Stato dell’arte . I nuovi scenari del turismo culturale»</a:t>
            </a:r>
          </a:p>
          <a:p>
            <a:r>
              <a:rPr lang="it-IT" sz="105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Roma, 19 giugno 2017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165" y="2972322"/>
            <a:ext cx="1716259" cy="81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Anche nel 2015 l'Italia resta la principale meta dei crocieristi europei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07413286"/>
              </p:ext>
            </p:extLst>
          </p:nvPr>
        </p:nvGraphicFramePr>
        <p:xfrm>
          <a:off x="531639" y="2426559"/>
          <a:ext cx="6891905" cy="3947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5567466" y="6501816"/>
            <a:ext cx="3429000" cy="22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it-IT" sz="8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Fonte: elaborazioni RUR su dati </a:t>
            </a:r>
            <a:r>
              <a:rPr lang="it-IT" sz="825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it-IT" sz="8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Cruise </a:t>
            </a:r>
            <a:r>
              <a:rPr lang="it-IT" sz="825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Council</a:t>
            </a:r>
            <a:r>
              <a:rPr lang="it-IT" sz="8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83114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Allargare l’offerta territoriale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2480890714"/>
              </p:ext>
            </p:extLst>
          </p:nvPr>
        </p:nvGraphicFramePr>
        <p:xfrm>
          <a:off x="120339" y="2101916"/>
          <a:ext cx="4265802" cy="2353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tangolo 6"/>
          <p:cNvSpPr/>
          <p:nvPr/>
        </p:nvSpPr>
        <p:spPr>
          <a:xfrm>
            <a:off x="436829" y="6383965"/>
            <a:ext cx="222048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Fonte: elaborazioni RUR su dati Istat, 2016</a:t>
            </a:r>
            <a:endParaRPr lang="it-IT" sz="825" dirty="0">
              <a:latin typeface="+mj-lt"/>
            </a:endParaRPr>
          </a:p>
        </p:txBody>
      </p:sp>
      <p:pic>
        <p:nvPicPr>
          <p:cNvPr id="8" name="Immagine 7" descr="Immagine che contiene mappa, testo&#10;&#10;Descrizione generata con affidabilità elevat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786" y="2860895"/>
            <a:ext cx="3523069" cy="352306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057366" y="5432079"/>
            <a:ext cx="245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000080"/>
                </a:highlight>
              </a:rPr>
              <a:t>Mezzogiorno 19,4 %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470303" y="4021508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highlight>
                  <a:srgbClr val="FF0000"/>
                </a:highlight>
              </a:rPr>
              <a:t>Centro Italia 27,5%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432079" y="3254289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highlight>
                  <a:srgbClr val="008000"/>
                </a:highlight>
              </a:rPr>
              <a:t>Nord  46,9%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332491" y="2101916"/>
            <a:ext cx="3078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Presenze turistiche per area geografica –</a:t>
            </a:r>
            <a:r>
              <a:rPr lang="it-IT" sz="1200" dirty="0"/>
              <a:t>Val.% 2015</a:t>
            </a:r>
          </a:p>
        </p:txBody>
      </p:sp>
    </p:spTree>
    <p:extLst>
      <p:ext uri="{BB962C8B-B14F-4D97-AF65-F5344CB8AC3E}">
        <p14:creationId xmlns:p14="http://schemas.microsoft.com/office/powerpoint/2010/main" val="144719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2340" y="753227"/>
            <a:ext cx="7726260" cy="81070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Una struttura ricettiva frammentata con segmenti non regolati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727906"/>
              </p:ext>
            </p:extLst>
          </p:nvPr>
        </p:nvGraphicFramePr>
        <p:xfrm>
          <a:off x="0" y="2118511"/>
          <a:ext cx="5210151" cy="388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22340" y="6402377"/>
            <a:ext cx="524830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25" b="1" dirty="0"/>
              <a:t>Fonte: elaborazione </a:t>
            </a:r>
            <a:r>
              <a:rPr lang="it-IT" sz="825" b="1" dirty="0" err="1"/>
              <a:t>Rur</a:t>
            </a:r>
            <a:r>
              <a:rPr lang="it-IT" sz="825" b="1" dirty="0"/>
              <a:t> su dati UNWTO,  2017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315128"/>
              </p:ext>
            </p:extLst>
          </p:nvPr>
        </p:nvGraphicFramePr>
        <p:xfrm>
          <a:off x="5024675" y="2118511"/>
          <a:ext cx="4427144" cy="4037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0490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31639" y="1665784"/>
            <a:ext cx="7212559" cy="1090788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highlight>
                  <a:srgbClr val="000080"/>
                </a:highlight>
              </a:rPr>
              <a:t>Creare valore con l’»industria dell’accoglienza» per offrire opportunità di lavoro e mantenere l’equilibrio ambientale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7037058" cy="238591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t-IT" sz="3200" b="1" dirty="0">
                <a:solidFill>
                  <a:srgbClr val="FFFF00"/>
                </a:solidFill>
              </a:rPr>
              <a:t>3. </a:t>
            </a:r>
            <a:r>
              <a:rPr lang="it-IT" sz="3300" b="1" dirty="0">
                <a:solidFill>
                  <a:srgbClr val="FFFF00"/>
                </a:solidFill>
              </a:rPr>
              <a:t>L’economia del viaggio è al centro di una lunga catena del valore, spinta da un rilevante fabbisogno di conoscenza diretta, di novità, di </a:t>
            </a:r>
            <a:r>
              <a:rPr lang="it-IT" sz="3300" b="1" dirty="0" err="1">
                <a:solidFill>
                  <a:srgbClr val="FFFF00"/>
                </a:solidFill>
              </a:rPr>
              <a:t>sperimentazioni</a:t>
            </a:r>
            <a:r>
              <a:rPr lang="it-IT" sz="3300" dirty="0" err="1"/>
              <a:t>.</a:t>
            </a:r>
            <a:r>
              <a:rPr lang="it-IT" sz="3300" b="1" dirty="0" err="1">
                <a:solidFill>
                  <a:srgbClr val="FFFF00"/>
                </a:solidFill>
              </a:rPr>
              <a:t>Dà</a:t>
            </a:r>
            <a:r>
              <a:rPr lang="it-IT" sz="3300" b="1" dirty="0">
                <a:solidFill>
                  <a:srgbClr val="FFFF00"/>
                </a:solidFill>
              </a:rPr>
              <a:t> risultati positivi se si sviluppa come sistema integrato ad alta efficienza e qualità. 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4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76" y="753228"/>
            <a:ext cx="7228997" cy="1080938"/>
          </a:xfrm>
        </p:spPr>
        <p:txBody>
          <a:bodyPr>
            <a:noAutofit/>
          </a:bodyPr>
          <a:lstStyle/>
          <a:p>
            <a:r>
              <a:rPr lang="it-IT" sz="4400" b="1" dirty="0">
                <a:solidFill>
                  <a:srgbClr val="FF0000"/>
                </a:solidFill>
              </a:rPr>
              <a:t>L’importanza</a:t>
            </a:r>
            <a:r>
              <a:rPr lang="it-IT" sz="4400" b="1" dirty="0"/>
              <a:t> di chiamarsi </a:t>
            </a:r>
            <a:r>
              <a:rPr lang="it-IT" sz="4400" b="1" dirty="0">
                <a:solidFill>
                  <a:srgbClr val="00B050"/>
                </a:solidFill>
              </a:rPr>
              <a:t>ITALIA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802" y="2469484"/>
            <a:ext cx="4966028" cy="3274701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101831" y="2562313"/>
            <a:ext cx="390444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u="sng" dirty="0">
                <a:solidFill>
                  <a:srgbClr val="FF0000"/>
                </a:solidFill>
              </a:rPr>
              <a:t>Viaggi e Turismo</a:t>
            </a:r>
          </a:p>
          <a:p>
            <a:endParaRPr lang="it-IT" sz="1350" b="1" u="sng" dirty="0">
              <a:solidFill>
                <a:srgbClr val="FF0000"/>
              </a:solidFill>
            </a:endParaRPr>
          </a:p>
          <a:p>
            <a:r>
              <a:rPr lang="it-IT" sz="1350" b="1" dirty="0"/>
              <a:t>69 miliardi di Pil diretto (4,2% del Pil 2014)</a:t>
            </a:r>
          </a:p>
          <a:p>
            <a:r>
              <a:rPr lang="it-IT" sz="1350" b="1" dirty="0"/>
              <a:t>168 miliardi di Pil totale (10,2%)</a:t>
            </a:r>
          </a:p>
          <a:p>
            <a:endParaRPr lang="it-IT" sz="1350" b="1" dirty="0"/>
          </a:p>
          <a:p>
            <a:r>
              <a:rPr lang="it-IT" sz="135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2,2% crescita media annua del Pil fino al 2026</a:t>
            </a:r>
          </a:p>
          <a:p>
            <a:endParaRPr lang="it-IT" sz="135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it-IT" sz="1350" b="1" dirty="0">
                <a:solidFill>
                  <a:srgbClr val="FFFF00"/>
                </a:solidFill>
              </a:rPr>
              <a:t>1,1 milioni di occupati diretti</a:t>
            </a:r>
          </a:p>
          <a:p>
            <a:r>
              <a:rPr lang="it-IT" sz="1350" b="1" dirty="0">
                <a:solidFill>
                  <a:srgbClr val="FFFF00"/>
                </a:solidFill>
              </a:rPr>
              <a:t>2,6 milioni di occupati totali</a:t>
            </a:r>
          </a:p>
          <a:p>
            <a:r>
              <a:rPr lang="it-IT" sz="1350" b="1" dirty="0">
                <a:solidFill>
                  <a:srgbClr val="FFFF00"/>
                </a:solidFill>
              </a:rPr>
              <a:t>200mila occupati nel settore alberghiero</a:t>
            </a:r>
          </a:p>
          <a:p>
            <a:endParaRPr lang="it-IT" sz="1350" b="1" dirty="0">
              <a:solidFill>
                <a:srgbClr val="FFFF00"/>
              </a:solidFill>
            </a:endParaRPr>
          </a:p>
          <a:p>
            <a:r>
              <a:rPr lang="it-IT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41 miliardi di introiti valutari (export abbigliamento 47 </a:t>
            </a:r>
            <a:r>
              <a:rPr lang="it-IT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mld</a:t>
            </a:r>
            <a:r>
              <a:rPr lang="it-IT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/ food 28 </a:t>
            </a:r>
            <a:r>
              <a:rPr lang="it-IT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mld</a:t>
            </a:r>
            <a:r>
              <a:rPr lang="it-IT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832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31639" y="599319"/>
            <a:ext cx="6896534" cy="1080938"/>
          </a:xfrm>
        </p:spPr>
        <p:txBody>
          <a:bodyPr/>
          <a:lstStyle/>
          <a:p>
            <a:r>
              <a:rPr lang="it-IT" b="1" dirty="0"/>
              <a:t>La lenta ripresa della spesa turistica degli stranieri in Italia</a:t>
            </a:r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639" y="2695920"/>
            <a:ext cx="6888163" cy="3384477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1639" y="1627315"/>
            <a:ext cx="5734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Spesa turistica dei viaggiatori internazionali variazione % sul periodo precedente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407298" y="6251511"/>
            <a:ext cx="2880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Fonte: Banca d’Italia giugno 2017</a:t>
            </a:r>
          </a:p>
        </p:txBody>
      </p:sp>
    </p:spTree>
    <p:extLst>
      <p:ext uri="{BB962C8B-B14F-4D97-AF65-F5344CB8AC3E}">
        <p14:creationId xmlns:p14="http://schemas.microsoft.com/office/powerpoint/2010/main" val="4185043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782" y="893270"/>
            <a:ext cx="7588510" cy="81070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Far crescere il valore aggiunto dei flussi turistici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806374078"/>
              </p:ext>
            </p:extLst>
          </p:nvPr>
        </p:nvGraphicFramePr>
        <p:xfrm>
          <a:off x="977774" y="2046084"/>
          <a:ext cx="4229829" cy="228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973118428"/>
              </p:ext>
            </p:extLst>
          </p:nvPr>
        </p:nvGraphicFramePr>
        <p:xfrm>
          <a:off x="4550344" y="4683827"/>
          <a:ext cx="4294096" cy="191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>
            <a:off x="1195694" y="5721585"/>
            <a:ext cx="2366353" cy="228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it-IT" sz="8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Fonte: elaborazioni RUR su dati UNWTO, 2016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958145" y="2249670"/>
            <a:ext cx="25921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/>
              <a:t>Valore aggiunto/presenza in €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759665" y="4823870"/>
            <a:ext cx="240973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/>
              <a:t>Valore aggiunto/arrivo il €</a:t>
            </a:r>
          </a:p>
        </p:txBody>
      </p:sp>
    </p:spTree>
    <p:extLst>
      <p:ext uri="{BB962C8B-B14F-4D97-AF65-F5344CB8AC3E}">
        <p14:creationId xmlns:p14="http://schemas.microsoft.com/office/powerpoint/2010/main" val="299642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35533"/>
            <a:ext cx="7677339" cy="1338122"/>
          </a:xfrm>
        </p:spPr>
        <p:txBody>
          <a:bodyPr>
            <a:noAutofit/>
          </a:bodyPr>
          <a:lstStyle/>
          <a:p>
            <a:pPr algn="ctr"/>
            <a:r>
              <a:rPr lang="it-IT" sz="1875" b="1" dirty="0"/>
              <a:t>	</a:t>
            </a:r>
            <a:r>
              <a:rPr lang="it-IT" sz="4000" b="1" dirty="0"/>
              <a:t>Produttività del lavoro nel Turismo e Viaggi, USA al top </a:t>
            </a:r>
            <a:br>
              <a:rPr lang="it-IT" sz="4000" b="1" dirty="0"/>
            </a:br>
            <a:r>
              <a:rPr lang="it-IT" sz="1200" dirty="0"/>
              <a:t>(Pil per occupato, 2008-2016 in €)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433975345"/>
              </p:ext>
            </p:extLst>
          </p:nvPr>
        </p:nvGraphicFramePr>
        <p:xfrm>
          <a:off x="516049" y="2500700"/>
          <a:ext cx="7161290" cy="3818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668373" y="6422498"/>
            <a:ext cx="2268570" cy="215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it-IT" sz="75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Fonte: elaborazioni RUR su dati UNWTO, 2016</a:t>
            </a:r>
          </a:p>
        </p:txBody>
      </p:sp>
    </p:spTree>
    <p:extLst>
      <p:ext uri="{BB962C8B-B14F-4D97-AF65-F5344CB8AC3E}">
        <p14:creationId xmlns:p14="http://schemas.microsoft.com/office/powerpoint/2010/main" val="3415794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2130" y="808398"/>
            <a:ext cx="7615667" cy="81070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Strategie per sviluppare l’industria dell’Ospitalità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30" y="2023403"/>
            <a:ext cx="4588016" cy="3053116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 rot="19973143">
            <a:off x="1025968" y="2237220"/>
            <a:ext cx="809067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Più Prodotti turistici</a:t>
            </a:r>
          </a:p>
          <a:p>
            <a:r>
              <a:rPr lang="it-IT" sz="2800" b="1" dirty="0"/>
              <a:t>Più digitale e </a:t>
            </a:r>
            <a:r>
              <a:rPr lang="it-IT" sz="2800" b="1" dirty="0" err="1"/>
              <a:t>smart</a:t>
            </a:r>
            <a:r>
              <a:rPr lang="it-IT" sz="2800" b="1" dirty="0"/>
              <a:t> networks</a:t>
            </a:r>
          </a:p>
          <a:p>
            <a:r>
              <a:rPr lang="it-IT" sz="2800" b="1" dirty="0"/>
              <a:t>Più alberghi di qualità</a:t>
            </a:r>
          </a:p>
          <a:p>
            <a:r>
              <a:rPr lang="it-IT" sz="2800" b="1" dirty="0"/>
              <a:t>Più Eventi di richiamo internazionale</a:t>
            </a:r>
          </a:p>
          <a:p>
            <a:r>
              <a:rPr lang="it-IT" sz="2800" b="1" dirty="0"/>
              <a:t>Più territori (ben gestiti ) e comunità coinvolte</a:t>
            </a:r>
          </a:p>
          <a:p>
            <a:r>
              <a:rPr lang="it-IT" sz="2800" b="1" dirty="0"/>
              <a:t>Più offerta di servizi emozionali</a:t>
            </a:r>
          </a:p>
          <a:p>
            <a:r>
              <a:rPr lang="it-IT" sz="2800" b="1" dirty="0"/>
              <a:t>Più </a:t>
            </a:r>
            <a:r>
              <a:rPr lang="it-IT" sz="2800" b="1" dirty="0" err="1"/>
              <a:t>pulizia,decoro</a:t>
            </a:r>
            <a:r>
              <a:rPr lang="it-IT" sz="2800" b="1" dirty="0"/>
              <a:t> trasparenza</a:t>
            </a:r>
          </a:p>
        </p:txBody>
      </p:sp>
    </p:spTree>
    <p:extLst>
      <p:ext uri="{BB962C8B-B14F-4D97-AF65-F5344CB8AC3E}">
        <p14:creationId xmlns:p14="http://schemas.microsoft.com/office/powerpoint/2010/main" val="71469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802" y="753227"/>
            <a:ext cx="7292371" cy="1090789"/>
          </a:xfrm>
        </p:spPr>
        <p:txBody>
          <a:bodyPr/>
          <a:lstStyle/>
          <a:p>
            <a:r>
              <a:rPr lang="it-IT" dirty="0"/>
              <a:t>Alcuni possibili modi per declinare il PST 2017 - 2022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325" y="2101409"/>
            <a:ext cx="5993394" cy="4487043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</p:spPr>
        <p:txBody>
          <a:bodyPr/>
          <a:lstStyle/>
          <a:p>
            <a:r>
              <a:rPr lang="en-US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45306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531638" y="1388195"/>
            <a:ext cx="6896534" cy="3592750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>
                <a:highlight>
                  <a:srgbClr val="FF0000"/>
                </a:highlight>
              </a:rPr>
              <a:t>Come intercettare la crescente domanda globale 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>
                <a:solidFill>
                  <a:srgbClr val="FFFF00"/>
                </a:solidFill>
              </a:rPr>
              <a:t>1° Viaggi e turismo sono destinati a crescere più della produzione mondiale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6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Viaggiatori nel mondo verso il raddoppio</a:t>
            </a:r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8168988"/>
              </p:ext>
            </p:extLst>
          </p:nvPr>
        </p:nvGraphicFramePr>
        <p:xfrm>
          <a:off x="533400" y="2609851"/>
          <a:ext cx="3500438" cy="269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Segnaposto contenuto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5880604"/>
              </p:ext>
            </p:extLst>
          </p:nvPr>
        </p:nvGraphicFramePr>
        <p:xfrm>
          <a:off x="4195763" y="2609851"/>
          <a:ext cx="3525441" cy="269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1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Puntare sulla domanda «ricca» e sull’Oriente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8717126"/>
              </p:ext>
            </p:extLst>
          </p:nvPr>
        </p:nvGraphicFramePr>
        <p:xfrm>
          <a:off x="172016" y="2462543"/>
          <a:ext cx="3666653" cy="3711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egnaposto contenut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2711747"/>
              </p:ext>
            </p:extLst>
          </p:nvPr>
        </p:nvGraphicFramePr>
        <p:xfrm>
          <a:off x="4160413" y="2462544"/>
          <a:ext cx="3688187" cy="371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81481" y="662693"/>
            <a:ext cx="7419120" cy="1181324"/>
          </a:xfrm>
        </p:spPr>
        <p:txBody>
          <a:bodyPr>
            <a:normAutofit fontScale="90000"/>
          </a:bodyPr>
          <a:lstStyle/>
          <a:p>
            <a:r>
              <a:rPr lang="it-IT" sz="4000" b="1" dirty="0"/>
              <a:t>Vacanze in crescita, altri segmenti altalenanti</a:t>
            </a:r>
            <a:br>
              <a:rPr lang="it-IT" sz="4000" b="1" dirty="0"/>
            </a:br>
            <a:r>
              <a:rPr lang="it-IT" sz="1200" dirty="0"/>
              <a:t>P</a:t>
            </a:r>
            <a:r>
              <a:rPr lang="it-IT" sz="1300" dirty="0"/>
              <a:t>ernottamenti di viaggiatori internazionali per alcune tipologie di motivazione N.I. 2013=100</a:t>
            </a:r>
            <a:br>
              <a:rPr lang="it-IT" sz="1300" dirty="0"/>
            </a:br>
            <a:r>
              <a:rPr lang="it-IT" sz="1300" dirty="0"/>
              <a:t> </a:t>
            </a:r>
            <a:r>
              <a:rPr lang="it-IT" sz="900" b="1" dirty="0" err="1"/>
              <a:t>Fonte:Elab</a:t>
            </a:r>
            <a:r>
              <a:rPr lang="it-IT" sz="900" b="1" dirty="0"/>
              <a:t>. RUR su dati Banca d’Italia,2017 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793159"/>
              </p:ext>
            </p:extLst>
          </p:nvPr>
        </p:nvGraphicFramePr>
        <p:xfrm>
          <a:off x="533400" y="2336800"/>
          <a:ext cx="814887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5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0" y="753228"/>
            <a:ext cx="7428173" cy="1080938"/>
          </a:xfrm>
        </p:spPr>
        <p:txBody>
          <a:bodyPr>
            <a:noAutofit/>
          </a:bodyPr>
          <a:lstStyle/>
          <a:p>
            <a:r>
              <a:rPr lang="it-IT" sz="4000" b="1" dirty="0"/>
              <a:t>In crescita la domanda proveniente dai vicini europei</a:t>
            </a:r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573423"/>
              </p:ext>
            </p:extLst>
          </p:nvPr>
        </p:nvGraphicFramePr>
        <p:xfrm>
          <a:off x="126749" y="1991762"/>
          <a:ext cx="8673219" cy="468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6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428" y="753228"/>
            <a:ext cx="7355745" cy="1080938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Esplorare nuovi segmenti :</a:t>
            </a:r>
            <a:br>
              <a:rPr lang="it-IT" b="1" dirty="0"/>
            </a:br>
            <a:r>
              <a:rPr lang="it-IT" b="1" dirty="0"/>
              <a:t>45 milioni di turisti europei della Terza Età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897983"/>
              </p:ext>
            </p:extLst>
          </p:nvPr>
        </p:nvGraphicFramePr>
        <p:xfrm>
          <a:off x="814812" y="2254314"/>
          <a:ext cx="6753885" cy="394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77944" y="6338319"/>
            <a:ext cx="524830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25" b="1" dirty="0"/>
              <a:t>Fonte: elaborazione </a:t>
            </a:r>
            <a:r>
              <a:rPr lang="it-IT" sz="825" b="1" dirty="0" err="1"/>
              <a:t>Rur</a:t>
            </a:r>
            <a:r>
              <a:rPr lang="it-IT" sz="825" b="1" dirty="0"/>
              <a:t> su dati WTO </a:t>
            </a:r>
            <a:r>
              <a:rPr lang="it-IT" sz="825" b="1" dirty="0" err="1"/>
              <a:t>Tourism</a:t>
            </a:r>
            <a:r>
              <a:rPr lang="it-IT" sz="825" b="1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396120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0" y="2046083"/>
            <a:ext cx="9144000" cy="1280857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>
                <a:highlight>
                  <a:srgbClr val="008080"/>
                </a:highlight>
              </a:rPr>
              <a:t>Varietà e Unicità delle risorse culturali da trasformare in «prodotti» attrattivi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-117695" y="4083113"/>
            <a:ext cx="9261695" cy="2236207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rgbClr val="FFFF00"/>
                </a:solidFill>
              </a:rPr>
              <a:t>2.Informazione, digitale, economia circolare, low cost, recensioni e story </a:t>
            </a:r>
            <a:r>
              <a:rPr lang="it-IT" sz="3200" b="1" dirty="0" err="1">
                <a:solidFill>
                  <a:srgbClr val="FFFF00"/>
                </a:solidFill>
              </a:rPr>
              <a:t>telling</a:t>
            </a:r>
            <a:r>
              <a:rPr lang="it-IT" sz="3200" b="1" dirty="0">
                <a:solidFill>
                  <a:srgbClr val="FFFF00"/>
                </a:solidFill>
              </a:rPr>
              <a:t> hanno cambiato profondamente l’</a:t>
            </a:r>
            <a:r>
              <a:rPr lang="it-IT" sz="3200" b="1" dirty="0" err="1">
                <a:solidFill>
                  <a:srgbClr val="FFFF00"/>
                </a:solidFill>
              </a:rPr>
              <a:t>antopologia</a:t>
            </a:r>
            <a:r>
              <a:rPr lang="it-IT" sz="3200" b="1" dirty="0">
                <a:solidFill>
                  <a:srgbClr val="FFFF00"/>
                </a:solidFill>
              </a:rPr>
              <a:t> del </a:t>
            </a:r>
            <a:r>
              <a:rPr lang="it-IT" sz="3200" b="1" dirty="0" err="1">
                <a:solidFill>
                  <a:srgbClr val="FFFF00"/>
                </a:solidFill>
              </a:rPr>
              <a:t>vaiggiatore,che</a:t>
            </a:r>
            <a:r>
              <a:rPr lang="it-IT" sz="3200" b="1" dirty="0">
                <a:solidFill>
                  <a:srgbClr val="FFFF00"/>
                </a:solidFill>
              </a:rPr>
              <a:t> sostituisce alla «destinazione» il «</a:t>
            </a:r>
            <a:r>
              <a:rPr lang="it-IT" sz="3200" b="1" dirty="0" err="1">
                <a:solidFill>
                  <a:srgbClr val="FFFF00"/>
                </a:solidFill>
              </a:rPr>
              <a:t>travel</a:t>
            </a:r>
            <a:r>
              <a:rPr lang="it-IT" sz="3200" b="1" dirty="0">
                <a:solidFill>
                  <a:srgbClr val="FFFF00"/>
                </a:solidFill>
              </a:rPr>
              <a:t> style</a:t>
            </a:r>
            <a:r>
              <a:rPr lang="it-IT" sz="3200" dirty="0">
                <a:solidFill>
                  <a:srgbClr val="FFFF00"/>
                </a:solidFill>
              </a:rPr>
              <a:t>»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5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6659" y="606582"/>
            <a:ext cx="7308663" cy="1237435"/>
          </a:xfrm>
        </p:spPr>
        <p:txBody>
          <a:bodyPr>
            <a:normAutofit/>
          </a:bodyPr>
          <a:lstStyle/>
          <a:p>
            <a:r>
              <a:rPr lang="it-IT" b="1" dirty="0"/>
              <a:t>Un Paese ricco di opportunità, col primato della cultura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207466" y="5750372"/>
            <a:ext cx="3429000" cy="22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it-IT" sz="8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Fonte: TCI, 2016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042596"/>
              </p:ext>
            </p:extLst>
          </p:nvPr>
        </p:nvGraphicFramePr>
        <p:xfrm>
          <a:off x="543208" y="2417986"/>
          <a:ext cx="7037662" cy="4073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261655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1293</TotalTime>
  <Words>584</Words>
  <Application>Microsoft Office PowerPoint</Application>
  <PresentationFormat>Presentazione su schermo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Berlino</vt:lpstr>
      <vt:lpstr>Cultura &amp;Turismo: tanti flussi,come generare più valore?</vt:lpstr>
      <vt:lpstr>Come intercettare la crescente domanda globale </vt:lpstr>
      <vt:lpstr>Viaggiatori nel mondo verso il raddoppio</vt:lpstr>
      <vt:lpstr>Puntare sulla domanda «ricca» e sull’Oriente</vt:lpstr>
      <vt:lpstr>Vacanze in crescita, altri segmenti altalenanti Pernottamenti di viaggiatori internazionali per alcune tipologie di motivazione N.I. 2013=100  Fonte:Elab. RUR su dati Banca d’Italia,2017 </vt:lpstr>
      <vt:lpstr>In crescita la domanda proveniente dai vicini europei</vt:lpstr>
      <vt:lpstr>Esplorare nuovi segmenti : 45 milioni di turisti europei della Terza Età</vt:lpstr>
      <vt:lpstr>Varietà e Unicità delle risorse culturali da trasformare in «prodotti» attrattivi</vt:lpstr>
      <vt:lpstr>Un Paese ricco di opportunità, col primato della cultura</vt:lpstr>
      <vt:lpstr>Anche nel 2015 l'Italia resta la principale meta dei crocieristi europei</vt:lpstr>
      <vt:lpstr>Allargare l’offerta territoriale</vt:lpstr>
      <vt:lpstr>Una struttura ricettiva frammentata con segmenti non regolati</vt:lpstr>
      <vt:lpstr>Creare valore con l’»industria dell’accoglienza» per offrire opportunità di lavoro e mantenere l’equilibrio ambientale</vt:lpstr>
      <vt:lpstr>L’importanza di chiamarsi ITALIA</vt:lpstr>
      <vt:lpstr>La lenta ripresa della spesa turistica degli stranieri in Italia</vt:lpstr>
      <vt:lpstr>Far crescere il valore aggiunto dei flussi turistici</vt:lpstr>
      <vt:lpstr> Produttività del lavoro nel Turismo e Viaggi, USA al top  (Pil per occupato, 2008-2016 in €)</vt:lpstr>
      <vt:lpstr>Strategie per sviluppare l’industria dell’Ospitalità</vt:lpstr>
      <vt:lpstr>Alcuni possibili modi per declinare il PST 2017 - 2022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Roma0</dc:creator>
  <cp:lastModifiedBy>Roma0</cp:lastModifiedBy>
  <cp:revision>96</cp:revision>
  <cp:lastPrinted>2017-02-08T11:34:57Z</cp:lastPrinted>
  <dcterms:created xsi:type="dcterms:W3CDTF">2016-09-14T16:29:30Z</dcterms:created>
  <dcterms:modified xsi:type="dcterms:W3CDTF">2017-06-15T17:39:52Z</dcterms:modified>
</cp:coreProperties>
</file>