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6"/>
  </p:notesMasterIdLst>
  <p:sldIdLst>
    <p:sldId id="265" r:id="rId2"/>
    <p:sldId id="266" r:id="rId3"/>
    <p:sldId id="270" r:id="rId4"/>
    <p:sldId id="268" r:id="rId5"/>
    <p:sldId id="269" r:id="rId6"/>
    <p:sldId id="259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8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208333333333334E-2"/>
          <c:y val="0.16550000000000001"/>
          <c:w val="0.92679166666666668"/>
          <c:h val="0.69191437007874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Arte/Musei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ITALIA</c:v>
                </c:pt>
                <c:pt idx="1">
                  <c:v>GERMANIA</c:v>
                </c:pt>
                <c:pt idx="2">
                  <c:v>UK</c:v>
                </c:pt>
                <c:pt idx="3">
                  <c:v>FRANCIA</c:v>
                </c:pt>
                <c:pt idx="4">
                  <c:v>SPAGNA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10</c:v>
                </c:pt>
                <c:pt idx="1">
                  <c:v>21.2</c:v>
                </c:pt>
                <c:pt idx="2">
                  <c:v>25.8</c:v>
                </c:pt>
                <c:pt idx="3">
                  <c:v>14.1</c:v>
                </c:pt>
                <c:pt idx="4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E-4EC2-B361-984AE3A77F4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Editoria/TV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ITALIA</c:v>
                </c:pt>
                <c:pt idx="1">
                  <c:v>GERMANIA</c:v>
                </c:pt>
                <c:pt idx="2">
                  <c:v>UK</c:v>
                </c:pt>
                <c:pt idx="3">
                  <c:v>FRANCIA</c:v>
                </c:pt>
                <c:pt idx="4">
                  <c:v>SPAGNA</c:v>
                </c:pt>
              </c:strCache>
            </c:strRef>
          </c:cat>
          <c:val>
            <c:numRef>
              <c:f>Foglio1!$C$2:$C$6</c:f>
              <c:numCache>
                <c:formatCode>General</c:formatCode>
                <c:ptCount val="5"/>
                <c:pt idx="0">
                  <c:v>8.6999999999999993</c:v>
                </c:pt>
                <c:pt idx="1">
                  <c:v>31.9</c:v>
                </c:pt>
                <c:pt idx="2">
                  <c:v>30.8</c:v>
                </c:pt>
                <c:pt idx="3">
                  <c:v>23.8</c:v>
                </c:pt>
                <c:pt idx="4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7E-4EC2-B361-984AE3A77F4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TOTALE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ITALIA</c:v>
                </c:pt>
                <c:pt idx="1">
                  <c:v>GERMANIA</c:v>
                </c:pt>
                <c:pt idx="2">
                  <c:v>UK</c:v>
                </c:pt>
                <c:pt idx="3">
                  <c:v>FRANCIA</c:v>
                </c:pt>
                <c:pt idx="4">
                  <c:v>SPAGNA</c:v>
                </c:pt>
              </c:strCache>
            </c:strRef>
          </c:cat>
          <c:val>
            <c:numRef>
              <c:f>Foglio1!$D$2:$D$6</c:f>
              <c:numCache>
                <c:formatCode>General</c:formatCode>
                <c:ptCount val="5"/>
                <c:pt idx="0">
                  <c:v>18.7</c:v>
                </c:pt>
                <c:pt idx="1">
                  <c:v>53.1</c:v>
                </c:pt>
                <c:pt idx="2">
                  <c:v>56.6</c:v>
                </c:pt>
                <c:pt idx="3">
                  <c:v>37.9</c:v>
                </c:pt>
                <c:pt idx="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7E-4EC2-B361-984AE3A77F4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07715352"/>
        <c:axId val="707717312"/>
      </c:barChart>
      <c:catAx>
        <c:axId val="70771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707717312"/>
        <c:crosses val="autoZero"/>
        <c:auto val="1"/>
        <c:lblAlgn val="ctr"/>
        <c:lblOffset val="100"/>
        <c:noMultiLvlLbl val="0"/>
      </c:catAx>
      <c:valAx>
        <c:axId val="707717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715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Stagione 2008-2009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52777777777777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23-4D30-8132-FF39D784DB37}"/>
                </c:ext>
              </c:extLst>
            </c:dLbl>
            <c:dLbl>
              <c:idx val="1"/>
              <c:layout>
                <c:manualLayout>
                  <c:x val="-5.5555555555555809E-3"/>
                  <c:y val="0.13425925925925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23-4D30-8132-FF39D784D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Attività teatrale</c:v>
                </c:pt>
                <c:pt idx="1">
                  <c:v>Attività concertistica</c:v>
                </c:pt>
              </c:strCache>
            </c:strRef>
          </c:cat>
          <c:val>
            <c:numRef>
              <c:f>Foglio1!$B$2:$C$2</c:f>
              <c:numCache>
                <c:formatCode>General</c:formatCode>
                <c:ptCount val="2"/>
                <c:pt idx="0">
                  <c:v>374</c:v>
                </c:pt>
                <c:pt idx="1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23-4D30-8132-FF39D784DB37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Stagione 2011-2012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0.10648148148148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23-4D30-8132-FF39D784DB37}"/>
                </c:ext>
              </c:extLst>
            </c:dLbl>
            <c:dLbl>
              <c:idx val="1"/>
              <c:layout>
                <c:manualLayout>
                  <c:x val="0"/>
                  <c:y val="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23-4D30-8132-FF39D784D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Attività teatrale</c:v>
                </c:pt>
                <c:pt idx="1">
                  <c:v>Attività concertistica</c:v>
                </c:pt>
              </c:strCache>
            </c:strRef>
          </c:cat>
          <c:val>
            <c:numRef>
              <c:f>Foglio1!$B$3:$C$3</c:f>
              <c:numCache>
                <c:formatCode>General</c:formatCode>
                <c:ptCount val="2"/>
                <c:pt idx="0">
                  <c:v>364</c:v>
                </c:pt>
                <c:pt idx="1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23-4D30-8132-FF39D784DB37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Stagione 2015-2016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0.12499999999999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23-4D30-8132-FF39D784DB37}"/>
                </c:ext>
              </c:extLst>
            </c:dLbl>
            <c:dLbl>
              <c:idx val="1"/>
              <c:layout>
                <c:manualLayout>
                  <c:x val="-1.0185067526415994E-16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23-4D30-8132-FF39D784DB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Foglio1!$B$1:$C$1</c:f>
              <c:strCache>
                <c:ptCount val="2"/>
                <c:pt idx="0">
                  <c:v>Attività teatrale</c:v>
                </c:pt>
                <c:pt idx="1">
                  <c:v>Attività concertistica</c:v>
                </c:pt>
              </c:strCache>
            </c:strRef>
          </c:cat>
          <c:val>
            <c:numRef>
              <c:f>Foglio1!$B$4:$C$4</c:f>
              <c:numCache>
                <c:formatCode>General</c:formatCode>
                <c:ptCount val="2"/>
                <c:pt idx="0">
                  <c:v>362</c:v>
                </c:pt>
                <c:pt idx="1">
                  <c:v>344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623-4D30-8132-FF39D784DB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2885888"/>
        <c:axId val="702886280"/>
      </c:barChart>
      <c:catAx>
        <c:axId val="70288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702886280"/>
        <c:crosses val="autoZero"/>
        <c:auto val="1"/>
        <c:lblAlgn val="ctr"/>
        <c:lblOffset val="100"/>
        <c:noMultiLvlLbl val="0"/>
      </c:catAx>
      <c:valAx>
        <c:axId val="702886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2885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Foglio1!$B$50</c:f>
              <c:strCache>
                <c:ptCount val="1"/>
                <c:pt idx="0">
                  <c:v>Spesa pubblica per la cultura sulla spesa (2014)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Foglio1!$A$51:$A$56</c:f>
              <c:strCache>
                <c:ptCount val="6"/>
                <c:pt idx="0">
                  <c:v>UE</c:v>
                </c:pt>
                <c:pt idx="1">
                  <c:v>Spagna</c:v>
                </c:pt>
                <c:pt idx="2">
                  <c:v>Italia</c:v>
                </c:pt>
                <c:pt idx="3">
                  <c:v>Francia</c:v>
                </c:pt>
                <c:pt idx="4">
                  <c:v>Germania</c:v>
                </c:pt>
                <c:pt idx="5">
                  <c:v>UK</c:v>
                </c:pt>
              </c:strCache>
            </c:strRef>
          </c:cat>
          <c:val>
            <c:numRef>
              <c:f>Foglio1!$B$51:$B$56</c:f>
              <c:numCache>
                <c:formatCode>0.0</c:formatCode>
                <c:ptCount val="6"/>
                <c:pt idx="0">
                  <c:v>2.1</c:v>
                </c:pt>
                <c:pt idx="1">
                  <c:v>2.6</c:v>
                </c:pt>
                <c:pt idx="2">
                  <c:v>1.4</c:v>
                </c:pt>
                <c:pt idx="3">
                  <c:v>2.5</c:v>
                </c:pt>
                <c:pt idx="4">
                  <c:v>1.8</c:v>
                </c:pt>
                <c:pt idx="5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A-4EA7-8B14-2FEF15B58EA6}"/>
            </c:ext>
          </c:extLst>
        </c:ser>
        <c:ser>
          <c:idx val="1"/>
          <c:order val="1"/>
          <c:tx>
            <c:strRef>
              <c:f>Foglio1!$C$50</c:f>
              <c:strCache>
                <c:ptCount val="1"/>
                <c:pt idx="0">
                  <c:v>Incidenza dell'occupazione nella cultura sull'occupazione totale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Foglio1!$A$51:$A$56</c:f>
              <c:strCache>
                <c:ptCount val="6"/>
                <c:pt idx="0">
                  <c:v>UE</c:v>
                </c:pt>
                <c:pt idx="1">
                  <c:v>Spagna</c:v>
                </c:pt>
                <c:pt idx="2">
                  <c:v>Italia</c:v>
                </c:pt>
                <c:pt idx="3">
                  <c:v>Francia</c:v>
                </c:pt>
                <c:pt idx="4">
                  <c:v>Germania</c:v>
                </c:pt>
                <c:pt idx="5">
                  <c:v>UK</c:v>
                </c:pt>
              </c:strCache>
            </c:strRef>
          </c:cat>
          <c:val>
            <c:numRef>
              <c:f>Foglio1!$C$51:$C$56</c:f>
              <c:numCache>
                <c:formatCode>0.0</c:formatCode>
                <c:ptCount val="6"/>
                <c:pt idx="0">
                  <c:v>2.9</c:v>
                </c:pt>
                <c:pt idx="1">
                  <c:v>2.5</c:v>
                </c:pt>
                <c:pt idx="2">
                  <c:v>2.7</c:v>
                </c:pt>
                <c:pt idx="3">
                  <c:v>2.8</c:v>
                </c:pt>
                <c:pt idx="4">
                  <c:v>3</c:v>
                </c:pt>
                <c:pt idx="5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A-4EA7-8B14-2FEF15B58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02892160"/>
        <c:axId val="720394584"/>
      </c:barChart>
      <c:catAx>
        <c:axId val="702892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720394584"/>
        <c:crosses val="autoZero"/>
        <c:auto val="1"/>
        <c:lblAlgn val="ctr"/>
        <c:lblOffset val="100"/>
        <c:noMultiLvlLbl val="0"/>
      </c:catAx>
      <c:valAx>
        <c:axId val="72039458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70289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Paganti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Foglio1!$A$2:$A$22</c:f>
              <c:numCache>
                <c:formatCode>General</c:formatCode>
                <c:ptCount val="21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</c:numCache>
            </c:numRef>
          </c:cat>
          <c:val>
            <c:numRef>
              <c:f>Foglio1!$B$2:$B$22</c:f>
              <c:numCache>
                <c:formatCode>General</c:formatCode>
                <c:ptCount val="21"/>
                <c:pt idx="0">
                  <c:v>11.4</c:v>
                </c:pt>
                <c:pt idx="1">
                  <c:v>12</c:v>
                </c:pt>
                <c:pt idx="2">
                  <c:v>13.4</c:v>
                </c:pt>
                <c:pt idx="3">
                  <c:v>13.5</c:v>
                </c:pt>
                <c:pt idx="4">
                  <c:v>15.5</c:v>
                </c:pt>
                <c:pt idx="5">
                  <c:v>15.7</c:v>
                </c:pt>
                <c:pt idx="6">
                  <c:v>15</c:v>
                </c:pt>
                <c:pt idx="7">
                  <c:v>14.4</c:v>
                </c:pt>
                <c:pt idx="8">
                  <c:v>15.2</c:v>
                </c:pt>
                <c:pt idx="9">
                  <c:v>15.5</c:v>
                </c:pt>
                <c:pt idx="10">
                  <c:v>16.5</c:v>
                </c:pt>
                <c:pt idx="11">
                  <c:v>16.3</c:v>
                </c:pt>
                <c:pt idx="12">
                  <c:v>15.6</c:v>
                </c:pt>
                <c:pt idx="13">
                  <c:v>14.6</c:v>
                </c:pt>
                <c:pt idx="14">
                  <c:v>15.5</c:v>
                </c:pt>
                <c:pt idx="15">
                  <c:v>17.2</c:v>
                </c:pt>
                <c:pt idx="16">
                  <c:v>16.8</c:v>
                </c:pt>
                <c:pt idx="17">
                  <c:v>17.600000000000001</c:v>
                </c:pt>
                <c:pt idx="18">
                  <c:v>19.100000000000001</c:v>
                </c:pt>
                <c:pt idx="19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1C-459A-A769-6493B60B3A4D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Totali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Foglio1!$A$2:$A$22</c:f>
              <c:numCache>
                <c:formatCode>General</c:formatCode>
                <c:ptCount val="21"/>
                <c:pt idx="0">
                  <c:v>96</c:v>
                </c:pt>
                <c:pt idx="1">
                  <c:v>97</c:v>
                </c:pt>
                <c:pt idx="2">
                  <c:v>98</c:v>
                </c:pt>
                <c:pt idx="3">
                  <c:v>99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8</c:v>
                </c:pt>
                <c:pt idx="13">
                  <c:v>9</c:v>
                </c:pt>
                <c:pt idx="14">
                  <c:v>10</c:v>
                </c:pt>
                <c:pt idx="15">
                  <c:v>11</c:v>
                </c:pt>
                <c:pt idx="16">
                  <c:v>12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</c:numCache>
            </c:numRef>
          </c:cat>
          <c:val>
            <c:numRef>
              <c:f>Foglio1!$C$2:$C$22</c:f>
              <c:numCache>
                <c:formatCode>General</c:formatCode>
                <c:ptCount val="21"/>
                <c:pt idx="0">
                  <c:v>25</c:v>
                </c:pt>
                <c:pt idx="1">
                  <c:v>26</c:v>
                </c:pt>
                <c:pt idx="2">
                  <c:v>27.8</c:v>
                </c:pt>
                <c:pt idx="3">
                  <c:v>27.3</c:v>
                </c:pt>
                <c:pt idx="4">
                  <c:v>30.2</c:v>
                </c:pt>
                <c:pt idx="5">
                  <c:v>29.5</c:v>
                </c:pt>
                <c:pt idx="6">
                  <c:v>30.3</c:v>
                </c:pt>
                <c:pt idx="7">
                  <c:v>30.5</c:v>
                </c:pt>
                <c:pt idx="8">
                  <c:v>32.200000000000003</c:v>
                </c:pt>
                <c:pt idx="9">
                  <c:v>33</c:v>
                </c:pt>
                <c:pt idx="10">
                  <c:v>34.6</c:v>
                </c:pt>
                <c:pt idx="11">
                  <c:v>34.4</c:v>
                </c:pt>
                <c:pt idx="12">
                  <c:v>33.1</c:v>
                </c:pt>
                <c:pt idx="13">
                  <c:v>32.4</c:v>
                </c:pt>
                <c:pt idx="14">
                  <c:v>37.299999999999997</c:v>
                </c:pt>
                <c:pt idx="15">
                  <c:v>41.2</c:v>
                </c:pt>
                <c:pt idx="16">
                  <c:v>37.200000000000003</c:v>
                </c:pt>
                <c:pt idx="17">
                  <c:v>38.4</c:v>
                </c:pt>
                <c:pt idx="18">
                  <c:v>40.700000000000003</c:v>
                </c:pt>
                <c:pt idx="19">
                  <c:v>43.3</c:v>
                </c:pt>
                <c:pt idx="20">
                  <c:v>44.4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1C-459A-A769-6493B60B3A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7716136"/>
        <c:axId val="707720056"/>
      </c:lineChart>
      <c:catAx>
        <c:axId val="70771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07720056"/>
        <c:crosses val="autoZero"/>
        <c:auto val="1"/>
        <c:lblAlgn val="ctr"/>
        <c:lblOffset val="100"/>
        <c:noMultiLvlLbl val="0"/>
      </c:catAx>
      <c:valAx>
        <c:axId val="707720056"/>
        <c:scaling>
          <c:orientation val="minMax"/>
          <c:min val="8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71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Ricavi totali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Musei Vaticani</c:v>
                </c:pt>
                <c:pt idx="1">
                  <c:v>Louvre</c:v>
                </c:pt>
                <c:pt idx="2">
                  <c:v>Tate Modern</c:v>
                </c:pt>
                <c:pt idx="3">
                  <c:v>British Museum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91</c:v>
                </c:pt>
                <c:pt idx="1">
                  <c:v>94</c:v>
                </c:pt>
                <c:pt idx="2">
                  <c:v>59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4-4A31-B411-B4430817E4D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Ricavi da bigliettazione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Musei Vaticani</c:v>
                </c:pt>
                <c:pt idx="1">
                  <c:v>Louvre</c:v>
                </c:pt>
                <c:pt idx="2">
                  <c:v>Tate Modern</c:v>
                </c:pt>
                <c:pt idx="3">
                  <c:v>British Museum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1">
                  <c:v>50</c:v>
                </c:pt>
                <c:pt idx="2">
                  <c:v>7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74-4A31-B411-B4430817E4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07717704"/>
        <c:axId val="707714960"/>
      </c:barChart>
      <c:catAx>
        <c:axId val="70771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707714960"/>
        <c:crosses val="autoZero"/>
        <c:auto val="1"/>
        <c:lblAlgn val="ctr"/>
        <c:lblOffset val="100"/>
        <c:noMultiLvlLbl val="0"/>
      </c:catAx>
      <c:valAx>
        <c:axId val="707714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717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Milioni di €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Foglio1!$A$2:$A$5</c:f>
              <c:numCache>
                <c:formatCode>General</c:formatCode>
                <c:ptCount val="4"/>
                <c:pt idx="0">
                  <c:v>2011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104</c:v>
                </c:pt>
                <c:pt idx="1">
                  <c:v>136</c:v>
                </c:pt>
                <c:pt idx="2">
                  <c:v>155</c:v>
                </c:pt>
                <c:pt idx="3">
                  <c:v>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6B-4494-819E-EFE30A4DE71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07720448"/>
        <c:axId val="707721232"/>
      </c:barChart>
      <c:catAx>
        <c:axId val="70772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707721232"/>
        <c:crosses val="autoZero"/>
        <c:auto val="1"/>
        <c:lblAlgn val="ctr"/>
        <c:lblOffset val="100"/>
        <c:noMultiLvlLbl val="0"/>
      </c:catAx>
      <c:valAx>
        <c:axId val="70772123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7720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Migliaia di visitatori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6.632269361305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759-4D18-AAA4-F4AB55B3A298}"/>
                </c:ext>
              </c:extLst>
            </c:dLbl>
            <c:dLbl>
              <c:idx val="5"/>
              <c:layout>
                <c:manualLayout>
                  <c:x val="0"/>
                  <c:y val="6.23891657646074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59-4D18-AAA4-F4AB55B3A2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Foglio1!$A$2:$A$7</c:f>
              <c:strCache>
                <c:ptCount val="6"/>
                <c:pt idx="0">
                  <c:v>ROMA</c:v>
                </c:pt>
                <c:pt idx="1">
                  <c:v>FIRENZE</c:v>
                </c:pt>
                <c:pt idx="2">
                  <c:v>NAPOLI</c:v>
                </c:pt>
                <c:pt idx="3">
                  <c:v>TORINO</c:v>
                </c:pt>
                <c:pt idx="4">
                  <c:v>VENEZIA</c:v>
                </c:pt>
                <c:pt idx="5">
                  <c:v>MILANO</c:v>
                </c:pt>
              </c:strCache>
            </c:strRef>
          </c:cat>
          <c:val>
            <c:numRef>
              <c:f>Foglio1!$B$2:$B$7</c:f>
              <c:numCache>
                <c:formatCode>#,##0</c:formatCode>
                <c:ptCount val="6"/>
                <c:pt idx="0">
                  <c:v>7537</c:v>
                </c:pt>
                <c:pt idx="1">
                  <c:v>4132</c:v>
                </c:pt>
                <c:pt idx="2">
                  <c:v>3328</c:v>
                </c:pt>
                <c:pt idx="3">
                  <c:v>1330</c:v>
                </c:pt>
                <c:pt idx="4" formatCode="General">
                  <c:v>668</c:v>
                </c:pt>
                <c:pt idx="5" formatCode="General">
                  <c:v>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59-4D18-AAA4-F4AB55B3A29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07713784"/>
        <c:axId val="707716528"/>
      </c:barChart>
      <c:catAx>
        <c:axId val="707713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707716528"/>
        <c:crosses val="autoZero"/>
        <c:auto val="1"/>
        <c:lblAlgn val="ctr"/>
        <c:lblOffset val="100"/>
        <c:noMultiLvlLbl val="0"/>
      </c:catAx>
      <c:valAx>
        <c:axId val="7077165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70771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Visitatori totali(paganti e non paganti ) 2016 (Val.%)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A6E-417A-920B-21E0D7D9C06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A6E-417A-920B-21E0D7D9C06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A6E-417A-920B-21E0D7D9C06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A6E-417A-920B-21E0D7D9C06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A6E-417A-920B-21E0D7D9C06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A6E-417A-920B-21E0D7D9C06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2A6E-417A-920B-21E0D7D9C06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2A6E-417A-920B-21E0D7D9C067}"/>
              </c:ext>
            </c:extLst>
          </c:dPt>
          <c:dLbls>
            <c:dLbl>
              <c:idx val="0"/>
              <c:layout>
                <c:manualLayout>
                  <c:x val="-0.11731542206318114"/>
                  <c:y val="0.1202870672031438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6E-417A-920B-21E0D7D9C067}"/>
                </c:ext>
              </c:extLst>
            </c:dLbl>
            <c:dLbl>
              <c:idx val="1"/>
              <c:layout>
                <c:manualLayout>
                  <c:x val="-9.3994881611791939E-2"/>
                  <c:y val="-2.836075286836883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6E-417A-920B-21E0D7D9C067}"/>
                </c:ext>
              </c:extLst>
            </c:dLbl>
            <c:dLbl>
              <c:idx val="2"/>
              <c:layout>
                <c:manualLayout>
                  <c:x val="-4.9773267633143881E-2"/>
                  <c:y val="-0.138624612613356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6E-417A-920B-21E0D7D9C067}"/>
                </c:ext>
              </c:extLst>
            </c:dLbl>
            <c:dLbl>
              <c:idx val="3"/>
              <c:layout>
                <c:manualLayout>
                  <c:x val="-0.10004984961723278"/>
                  <c:y val="-0.294336967209338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6E-417A-920B-21E0D7D9C067}"/>
                </c:ext>
              </c:extLst>
            </c:dLbl>
            <c:dLbl>
              <c:idx val="4"/>
              <c:layout>
                <c:manualLayout>
                  <c:x val="4.0211114914983456E-2"/>
                  <c:y val="-4.83895583339622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A6E-417A-920B-21E0D7D9C067}"/>
                </c:ext>
              </c:extLst>
            </c:dLbl>
            <c:dLbl>
              <c:idx val="5"/>
              <c:layout>
                <c:manualLayout>
                  <c:x val="-5.0964998076443863E-2"/>
                  <c:y val="-5.4910169310786582E-3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33884894822926"/>
                      <c:h val="0.1705530259196833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2A6E-417A-920B-21E0D7D9C067}"/>
                </c:ext>
              </c:extLst>
            </c:dLbl>
            <c:dLbl>
              <c:idx val="6"/>
              <c:layout>
                <c:manualLayout>
                  <c:x val="-4.707916452782776E-3"/>
                  <c:y val="-0.235129197714518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A6E-417A-920B-21E0D7D9C067}"/>
                </c:ext>
              </c:extLst>
            </c:dLbl>
            <c:dLbl>
              <c:idx val="7"/>
              <c:layout>
                <c:manualLayout>
                  <c:x val="0.19780884061650447"/>
                  <c:y val="-7.07146022724565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A6E-417A-920B-21E0D7D9C067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Foglio1!$A$2:$A$9</c:f>
              <c:strCache>
                <c:ptCount val="8"/>
                <c:pt idx="0">
                  <c:v>Pantheon</c:v>
                </c:pt>
                <c:pt idx="1">
                  <c:v>Colosseo/Fori</c:v>
                </c:pt>
                <c:pt idx="2">
                  <c:v>Pompei</c:v>
                </c:pt>
                <c:pt idx="3">
                  <c:v>Uffizi</c:v>
                </c:pt>
                <c:pt idx="4">
                  <c:v>Gall.Accademia Firenze</c:v>
                </c:pt>
                <c:pt idx="5">
                  <c:v>Castel Sant'Angelo</c:v>
                </c:pt>
                <c:pt idx="6">
                  <c:v>Venaria Reale</c:v>
                </c:pt>
                <c:pt idx="7">
                  <c:v>Altri siti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16.600000000000001</c:v>
                </c:pt>
                <c:pt idx="1">
                  <c:v>14.4</c:v>
                </c:pt>
                <c:pt idx="2">
                  <c:v>7.4</c:v>
                </c:pt>
                <c:pt idx="3">
                  <c:v>4.5</c:v>
                </c:pt>
                <c:pt idx="4">
                  <c:v>3.3</c:v>
                </c:pt>
                <c:pt idx="5">
                  <c:v>2.8</c:v>
                </c:pt>
                <c:pt idx="6">
                  <c:v>2.2999999999999998</c:v>
                </c:pt>
                <c:pt idx="7">
                  <c:v>48.7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A6E-417A-920B-21E0D7D9C067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Val.% lettori totali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Foglio1!$A$2:$A$16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Foglio1!$B$2:$B$16</c:f>
              <c:numCache>
                <c:formatCode>General</c:formatCode>
                <c:ptCount val="15"/>
                <c:pt idx="0">
                  <c:v>40.9</c:v>
                </c:pt>
                <c:pt idx="1">
                  <c:v>41.4</c:v>
                </c:pt>
                <c:pt idx="2">
                  <c:v>41.3</c:v>
                </c:pt>
                <c:pt idx="3">
                  <c:v>41.8</c:v>
                </c:pt>
                <c:pt idx="4">
                  <c:v>42.3</c:v>
                </c:pt>
                <c:pt idx="5">
                  <c:v>44.1</c:v>
                </c:pt>
                <c:pt idx="6">
                  <c:v>43.1</c:v>
                </c:pt>
                <c:pt idx="7">
                  <c:v>44</c:v>
                </c:pt>
                <c:pt idx="8">
                  <c:v>45.1</c:v>
                </c:pt>
                <c:pt idx="9">
                  <c:v>46.8</c:v>
                </c:pt>
                <c:pt idx="10">
                  <c:v>45.3</c:v>
                </c:pt>
                <c:pt idx="11">
                  <c:v>46</c:v>
                </c:pt>
                <c:pt idx="12">
                  <c:v>43</c:v>
                </c:pt>
                <c:pt idx="13">
                  <c:v>41.4</c:v>
                </c:pt>
                <c:pt idx="14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DA-4962-A239-06162D008C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2889416"/>
        <c:axId val="702889808"/>
      </c:lineChart>
      <c:catAx>
        <c:axId val="702889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it-IT"/>
          </a:p>
        </c:txPr>
        <c:crossAx val="702889808"/>
        <c:crosses val="autoZero"/>
        <c:auto val="1"/>
        <c:lblAlgn val="ctr"/>
        <c:lblOffset val="100"/>
        <c:noMultiLvlLbl val="0"/>
      </c:catAx>
      <c:valAx>
        <c:axId val="70288980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02889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000" b="1" baseline="0">
                <a:latin typeface="Calibri" panose="020F0502020204030204" pitchFamily="34" charset="0"/>
              </a:rPr>
              <a:t>Ripartizione % incassi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Ripartizione % incassi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470-4E2F-A559-E6B2501C08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470-4E2F-A559-E6B2501C08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470-4E2F-A559-E6B2501C08E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Teatro</c:v>
                </c:pt>
                <c:pt idx="1">
                  <c:v>Musica</c:v>
                </c:pt>
                <c:pt idx="2">
                  <c:v>Cinema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25.4</c:v>
                </c:pt>
                <c:pt idx="1">
                  <c:v>20.3</c:v>
                </c:pt>
                <c:pt idx="2">
                  <c:v>53.7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470-4E2F-A559-E6B2501C08E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4851B2-7897-40C1-8EA0-995D6B362EF3}" type="doc">
      <dgm:prSet loTypeId="urn:microsoft.com/office/officeart/2005/8/layout/process5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0BFC97A-844D-4E8C-BE3A-7E2A5B51C0CD}">
      <dgm:prSet phldrT="[Testo]" custT="1"/>
      <dgm:spPr/>
      <dgm:t>
        <a:bodyPr/>
        <a:lstStyle/>
        <a:p>
          <a:r>
            <a:rPr lang="it-IT" sz="2000" b="1" dirty="0">
              <a:solidFill>
                <a:srgbClr val="FFFF00"/>
              </a:solidFill>
            </a:rPr>
            <a:t>L’atto del dono e la responsabilità sociale</a:t>
          </a:r>
        </a:p>
      </dgm:t>
    </dgm:pt>
    <dgm:pt modelId="{FFE5D16E-DB52-4826-A53C-1EA15C603858}" type="parTrans" cxnId="{437F22F2-BCBD-485F-A465-746A7B237047}">
      <dgm:prSet/>
      <dgm:spPr/>
      <dgm:t>
        <a:bodyPr/>
        <a:lstStyle/>
        <a:p>
          <a:endParaRPr lang="it-IT"/>
        </a:p>
      </dgm:t>
    </dgm:pt>
    <dgm:pt modelId="{96232DE1-CB1A-4AFE-910C-5F34D798B870}" type="sibTrans" cxnId="{437F22F2-BCBD-485F-A465-746A7B237047}">
      <dgm:prSet/>
      <dgm:spPr/>
      <dgm:t>
        <a:bodyPr/>
        <a:lstStyle/>
        <a:p>
          <a:endParaRPr lang="it-IT"/>
        </a:p>
      </dgm:t>
    </dgm:pt>
    <dgm:pt modelId="{4D2412A3-ABD2-4A3A-96E0-C8580FC89C2D}">
      <dgm:prSet phldrT="[Testo]" custT="1"/>
      <dgm:spPr/>
      <dgm:t>
        <a:bodyPr/>
        <a:lstStyle/>
        <a:p>
          <a:r>
            <a:rPr lang="it-IT" sz="2000" b="1" dirty="0"/>
            <a:t>Arte e Cultura hanno bisogno di risorse private</a:t>
          </a:r>
        </a:p>
      </dgm:t>
    </dgm:pt>
    <dgm:pt modelId="{49152FC4-1E7F-4B86-B606-235943BC1F6B}" type="parTrans" cxnId="{48B6A93F-812C-49AC-B6C2-E6CDB845031D}">
      <dgm:prSet/>
      <dgm:spPr/>
      <dgm:t>
        <a:bodyPr/>
        <a:lstStyle/>
        <a:p>
          <a:endParaRPr lang="it-IT"/>
        </a:p>
      </dgm:t>
    </dgm:pt>
    <dgm:pt modelId="{E9FCB2A6-60C7-40AA-B988-82363B65F4B7}" type="sibTrans" cxnId="{48B6A93F-812C-49AC-B6C2-E6CDB845031D}">
      <dgm:prSet/>
      <dgm:spPr/>
      <dgm:t>
        <a:bodyPr/>
        <a:lstStyle/>
        <a:p>
          <a:endParaRPr lang="it-IT"/>
        </a:p>
      </dgm:t>
    </dgm:pt>
    <dgm:pt modelId="{CED7CBD9-0450-47C8-8684-FB833C30F0DB}">
      <dgm:prSet phldrT="[Testo]" custT="1"/>
      <dgm:spPr/>
      <dgm:t>
        <a:bodyPr/>
        <a:lstStyle/>
        <a:p>
          <a:r>
            <a:rPr lang="it-IT" sz="2000" b="1" dirty="0"/>
            <a:t>Il valore economico della creatività</a:t>
          </a:r>
        </a:p>
      </dgm:t>
    </dgm:pt>
    <dgm:pt modelId="{5DD494B0-F342-43C8-87FE-6927933CF59A}" type="parTrans" cxnId="{AD7C7E7C-79CB-4DFD-B96E-DCBA0A488738}">
      <dgm:prSet/>
      <dgm:spPr/>
      <dgm:t>
        <a:bodyPr/>
        <a:lstStyle/>
        <a:p>
          <a:endParaRPr lang="it-IT"/>
        </a:p>
      </dgm:t>
    </dgm:pt>
    <dgm:pt modelId="{64962E8A-5A1C-4BBC-BB33-0F626F3CC5BE}" type="sibTrans" cxnId="{AD7C7E7C-79CB-4DFD-B96E-DCBA0A488738}">
      <dgm:prSet/>
      <dgm:spPr/>
      <dgm:t>
        <a:bodyPr/>
        <a:lstStyle/>
        <a:p>
          <a:endParaRPr lang="it-IT"/>
        </a:p>
      </dgm:t>
    </dgm:pt>
    <dgm:pt modelId="{26D78D87-E809-4309-869D-B3DE1BEBFD9D}">
      <dgm:prSet phldrT="[Testo]"/>
      <dgm:spPr/>
      <dgm:t>
        <a:bodyPr/>
        <a:lstStyle/>
        <a:p>
          <a:r>
            <a:rPr lang="it-IT" dirty="0"/>
            <a:t>I labili confini fra patrimonio culturale, brand e filiere produttive </a:t>
          </a:r>
        </a:p>
      </dgm:t>
    </dgm:pt>
    <dgm:pt modelId="{C9820655-988F-4F62-9A27-065B1F7F19D0}" type="parTrans" cxnId="{6700CB05-6A14-4DC7-AC21-1A19ECB135BA}">
      <dgm:prSet/>
      <dgm:spPr/>
      <dgm:t>
        <a:bodyPr/>
        <a:lstStyle/>
        <a:p>
          <a:endParaRPr lang="it-IT"/>
        </a:p>
      </dgm:t>
    </dgm:pt>
    <dgm:pt modelId="{493F4C64-6ADC-4EB3-8B18-A950D119591E}" type="sibTrans" cxnId="{6700CB05-6A14-4DC7-AC21-1A19ECB135BA}">
      <dgm:prSet/>
      <dgm:spPr/>
      <dgm:t>
        <a:bodyPr/>
        <a:lstStyle/>
        <a:p>
          <a:endParaRPr lang="it-IT"/>
        </a:p>
      </dgm:t>
    </dgm:pt>
    <dgm:pt modelId="{CB36C1B1-B220-4EDD-A8E7-DE30A29EDEE0}">
      <dgm:prSet phldrT="[Testo]"/>
      <dgm:spPr/>
      <dgm:t>
        <a:bodyPr/>
        <a:lstStyle/>
        <a:p>
          <a:r>
            <a:rPr lang="it-IT" b="1" dirty="0">
              <a:solidFill>
                <a:srgbClr val="FFC000"/>
              </a:solidFill>
            </a:rPr>
            <a:t>Un terreno per reciproci vantaggi nello scambio investimenti reputazione</a:t>
          </a:r>
        </a:p>
      </dgm:t>
    </dgm:pt>
    <dgm:pt modelId="{B05407CE-B92C-48B4-B93F-F6CBB708FF56}" type="parTrans" cxnId="{156BCEE8-4B4B-4CD5-9FEA-4E1715A07FB5}">
      <dgm:prSet/>
      <dgm:spPr/>
      <dgm:t>
        <a:bodyPr/>
        <a:lstStyle/>
        <a:p>
          <a:endParaRPr lang="it-IT"/>
        </a:p>
      </dgm:t>
    </dgm:pt>
    <dgm:pt modelId="{4B014E35-AEE0-4C56-AC60-45ADA293F9FC}" type="sibTrans" cxnId="{156BCEE8-4B4B-4CD5-9FEA-4E1715A07FB5}">
      <dgm:prSet/>
      <dgm:spPr/>
      <dgm:t>
        <a:bodyPr/>
        <a:lstStyle/>
        <a:p>
          <a:endParaRPr lang="it-IT"/>
        </a:p>
      </dgm:t>
    </dgm:pt>
    <dgm:pt modelId="{40024FA1-37A5-4C4F-B448-8A3ACD45859E}" type="pres">
      <dgm:prSet presAssocID="{2B4851B2-7897-40C1-8EA0-995D6B362EF3}" presName="diagram" presStyleCnt="0">
        <dgm:presLayoutVars>
          <dgm:dir/>
          <dgm:resizeHandles val="exact"/>
        </dgm:presLayoutVars>
      </dgm:prSet>
      <dgm:spPr/>
    </dgm:pt>
    <dgm:pt modelId="{4F2B0C4A-9381-47CB-9B10-29992E7AD9A4}" type="pres">
      <dgm:prSet presAssocID="{C0BFC97A-844D-4E8C-BE3A-7E2A5B51C0CD}" presName="node" presStyleLbl="node1" presStyleIdx="0" presStyleCnt="5" custScaleX="112267" custScaleY="172730">
        <dgm:presLayoutVars>
          <dgm:bulletEnabled val="1"/>
        </dgm:presLayoutVars>
      </dgm:prSet>
      <dgm:spPr/>
    </dgm:pt>
    <dgm:pt modelId="{97971759-720B-436F-B2E9-B520418A1C30}" type="pres">
      <dgm:prSet presAssocID="{96232DE1-CB1A-4AFE-910C-5F34D798B870}" presName="sibTrans" presStyleLbl="sibTrans2D1" presStyleIdx="0" presStyleCnt="4"/>
      <dgm:spPr/>
    </dgm:pt>
    <dgm:pt modelId="{F248AECB-A7FE-46D3-B3F4-F64A841D3D77}" type="pres">
      <dgm:prSet presAssocID="{96232DE1-CB1A-4AFE-910C-5F34D798B870}" presName="connectorText" presStyleLbl="sibTrans2D1" presStyleIdx="0" presStyleCnt="4"/>
      <dgm:spPr/>
    </dgm:pt>
    <dgm:pt modelId="{BC8482F3-FF2E-42B8-B66A-490AF7BAC038}" type="pres">
      <dgm:prSet presAssocID="{4D2412A3-ABD2-4A3A-96E0-C8580FC89C2D}" presName="node" presStyleLbl="node1" presStyleIdx="1" presStyleCnt="5" custScaleX="125658" custScaleY="163557">
        <dgm:presLayoutVars>
          <dgm:bulletEnabled val="1"/>
        </dgm:presLayoutVars>
      </dgm:prSet>
      <dgm:spPr/>
    </dgm:pt>
    <dgm:pt modelId="{CD0D71BB-1E10-47FE-A10D-2FC02D765726}" type="pres">
      <dgm:prSet presAssocID="{E9FCB2A6-60C7-40AA-B988-82363B65F4B7}" presName="sibTrans" presStyleLbl="sibTrans2D1" presStyleIdx="1" presStyleCnt="4"/>
      <dgm:spPr/>
    </dgm:pt>
    <dgm:pt modelId="{AF4AB513-A468-4EFA-AE69-9C7EED83E57F}" type="pres">
      <dgm:prSet presAssocID="{E9FCB2A6-60C7-40AA-B988-82363B65F4B7}" presName="connectorText" presStyleLbl="sibTrans2D1" presStyleIdx="1" presStyleCnt="4"/>
      <dgm:spPr/>
    </dgm:pt>
    <dgm:pt modelId="{C75A4CAA-FD80-4E96-81ED-ACE09F18CD5F}" type="pres">
      <dgm:prSet presAssocID="{CED7CBD9-0450-47C8-8684-FB833C30F0DB}" presName="node" presStyleLbl="node1" presStyleIdx="2" presStyleCnt="5" custScaleX="140407" custScaleY="148864">
        <dgm:presLayoutVars>
          <dgm:bulletEnabled val="1"/>
        </dgm:presLayoutVars>
      </dgm:prSet>
      <dgm:spPr/>
    </dgm:pt>
    <dgm:pt modelId="{1D76E1BC-32B5-4EFE-A6B2-E9BA9EEC5B38}" type="pres">
      <dgm:prSet presAssocID="{64962E8A-5A1C-4BBC-BB33-0F626F3CC5BE}" presName="sibTrans" presStyleLbl="sibTrans2D1" presStyleIdx="2" presStyleCnt="4"/>
      <dgm:spPr/>
    </dgm:pt>
    <dgm:pt modelId="{0437BCCB-6283-4A21-83DE-DB6C28F094AD}" type="pres">
      <dgm:prSet presAssocID="{64962E8A-5A1C-4BBC-BB33-0F626F3CC5BE}" presName="connectorText" presStyleLbl="sibTrans2D1" presStyleIdx="2" presStyleCnt="4"/>
      <dgm:spPr/>
    </dgm:pt>
    <dgm:pt modelId="{AEDB0444-D25A-4BF5-8962-EB05659B26FB}" type="pres">
      <dgm:prSet presAssocID="{26D78D87-E809-4309-869D-B3DE1BEBFD9D}" presName="node" presStyleLbl="node1" presStyleIdx="3" presStyleCnt="5" custScaleX="143872" custScaleY="128716">
        <dgm:presLayoutVars>
          <dgm:bulletEnabled val="1"/>
        </dgm:presLayoutVars>
      </dgm:prSet>
      <dgm:spPr/>
    </dgm:pt>
    <dgm:pt modelId="{0112EE78-A931-45B0-BBCD-748D6AAA3B9B}" type="pres">
      <dgm:prSet presAssocID="{493F4C64-6ADC-4EB3-8B18-A950D119591E}" presName="sibTrans" presStyleLbl="sibTrans2D1" presStyleIdx="3" presStyleCnt="4"/>
      <dgm:spPr/>
    </dgm:pt>
    <dgm:pt modelId="{A95CB1F9-2F1E-4E31-A658-2D665E4F9FC4}" type="pres">
      <dgm:prSet presAssocID="{493F4C64-6ADC-4EB3-8B18-A950D119591E}" presName="connectorText" presStyleLbl="sibTrans2D1" presStyleIdx="3" presStyleCnt="4"/>
      <dgm:spPr/>
    </dgm:pt>
    <dgm:pt modelId="{5EE0DC8B-8988-4028-98A5-402A2BE52EE9}" type="pres">
      <dgm:prSet presAssocID="{CB36C1B1-B220-4EDD-A8E7-DE30A29EDEE0}" presName="node" presStyleLbl="node1" presStyleIdx="4" presStyleCnt="5" custScaleX="163987" custScaleY="143938">
        <dgm:presLayoutVars>
          <dgm:bulletEnabled val="1"/>
        </dgm:presLayoutVars>
      </dgm:prSet>
      <dgm:spPr/>
    </dgm:pt>
  </dgm:ptLst>
  <dgm:cxnLst>
    <dgm:cxn modelId="{6700CB05-6A14-4DC7-AC21-1A19ECB135BA}" srcId="{2B4851B2-7897-40C1-8EA0-995D6B362EF3}" destId="{26D78D87-E809-4309-869D-B3DE1BEBFD9D}" srcOrd="3" destOrd="0" parTransId="{C9820655-988F-4F62-9A27-065B1F7F19D0}" sibTransId="{493F4C64-6ADC-4EB3-8B18-A950D119591E}"/>
    <dgm:cxn modelId="{48D6630D-F56B-4833-84C3-FE716CC004F3}" type="presOf" srcId="{E9FCB2A6-60C7-40AA-B988-82363B65F4B7}" destId="{AF4AB513-A468-4EFA-AE69-9C7EED83E57F}" srcOrd="1" destOrd="0" presId="urn:microsoft.com/office/officeart/2005/8/layout/process5"/>
    <dgm:cxn modelId="{E912E213-0F70-4FD4-8A58-0507A0F6F4E5}" type="presOf" srcId="{64962E8A-5A1C-4BBC-BB33-0F626F3CC5BE}" destId="{0437BCCB-6283-4A21-83DE-DB6C28F094AD}" srcOrd="1" destOrd="0" presId="urn:microsoft.com/office/officeart/2005/8/layout/process5"/>
    <dgm:cxn modelId="{830CFD21-2DC7-482B-A313-203282C466C4}" type="presOf" srcId="{2B4851B2-7897-40C1-8EA0-995D6B362EF3}" destId="{40024FA1-37A5-4C4F-B448-8A3ACD45859E}" srcOrd="0" destOrd="0" presId="urn:microsoft.com/office/officeart/2005/8/layout/process5"/>
    <dgm:cxn modelId="{9C612124-79F5-4892-9154-7DC975FEC92E}" type="presOf" srcId="{64962E8A-5A1C-4BBC-BB33-0F626F3CC5BE}" destId="{1D76E1BC-32B5-4EFE-A6B2-E9BA9EEC5B38}" srcOrd="0" destOrd="0" presId="urn:microsoft.com/office/officeart/2005/8/layout/process5"/>
    <dgm:cxn modelId="{48B6A93F-812C-49AC-B6C2-E6CDB845031D}" srcId="{2B4851B2-7897-40C1-8EA0-995D6B362EF3}" destId="{4D2412A3-ABD2-4A3A-96E0-C8580FC89C2D}" srcOrd="1" destOrd="0" parTransId="{49152FC4-1E7F-4B86-B606-235943BC1F6B}" sibTransId="{E9FCB2A6-60C7-40AA-B988-82363B65F4B7}"/>
    <dgm:cxn modelId="{3464E05D-9312-48B0-A345-B793F23E3D29}" type="presOf" srcId="{96232DE1-CB1A-4AFE-910C-5F34D798B870}" destId="{97971759-720B-436F-B2E9-B520418A1C30}" srcOrd="0" destOrd="0" presId="urn:microsoft.com/office/officeart/2005/8/layout/process5"/>
    <dgm:cxn modelId="{6ECC0D42-8179-4EAC-9F24-C4E734DF5F7E}" type="presOf" srcId="{CB36C1B1-B220-4EDD-A8E7-DE30A29EDEE0}" destId="{5EE0DC8B-8988-4028-98A5-402A2BE52EE9}" srcOrd="0" destOrd="0" presId="urn:microsoft.com/office/officeart/2005/8/layout/process5"/>
    <dgm:cxn modelId="{71A58868-CFE3-49C4-80B1-A7F57F0C9F91}" type="presOf" srcId="{493F4C64-6ADC-4EB3-8B18-A950D119591E}" destId="{A95CB1F9-2F1E-4E31-A658-2D665E4F9FC4}" srcOrd="1" destOrd="0" presId="urn:microsoft.com/office/officeart/2005/8/layout/process5"/>
    <dgm:cxn modelId="{09805676-6546-40A6-A3AF-DE72BAC4FAA1}" type="presOf" srcId="{E9FCB2A6-60C7-40AA-B988-82363B65F4B7}" destId="{CD0D71BB-1E10-47FE-A10D-2FC02D765726}" srcOrd="0" destOrd="0" presId="urn:microsoft.com/office/officeart/2005/8/layout/process5"/>
    <dgm:cxn modelId="{AD7C7E7C-79CB-4DFD-B96E-DCBA0A488738}" srcId="{2B4851B2-7897-40C1-8EA0-995D6B362EF3}" destId="{CED7CBD9-0450-47C8-8684-FB833C30F0DB}" srcOrd="2" destOrd="0" parTransId="{5DD494B0-F342-43C8-87FE-6927933CF59A}" sibTransId="{64962E8A-5A1C-4BBC-BB33-0F626F3CC5BE}"/>
    <dgm:cxn modelId="{3E566688-6255-456B-896A-B8F436EAE90D}" type="presOf" srcId="{96232DE1-CB1A-4AFE-910C-5F34D798B870}" destId="{F248AECB-A7FE-46D3-B3F4-F64A841D3D77}" srcOrd="1" destOrd="0" presId="urn:microsoft.com/office/officeart/2005/8/layout/process5"/>
    <dgm:cxn modelId="{0796CB9B-C0C4-4509-833F-F002C84A48E6}" type="presOf" srcId="{C0BFC97A-844D-4E8C-BE3A-7E2A5B51C0CD}" destId="{4F2B0C4A-9381-47CB-9B10-29992E7AD9A4}" srcOrd="0" destOrd="0" presId="urn:microsoft.com/office/officeart/2005/8/layout/process5"/>
    <dgm:cxn modelId="{AA5C0FA9-F63B-4029-AF13-35E02CFD3D53}" type="presOf" srcId="{CED7CBD9-0450-47C8-8684-FB833C30F0DB}" destId="{C75A4CAA-FD80-4E96-81ED-ACE09F18CD5F}" srcOrd="0" destOrd="0" presId="urn:microsoft.com/office/officeart/2005/8/layout/process5"/>
    <dgm:cxn modelId="{A8D4AAAA-214E-4922-8F30-EB5F52C92354}" type="presOf" srcId="{493F4C64-6ADC-4EB3-8B18-A950D119591E}" destId="{0112EE78-A931-45B0-BBCD-748D6AAA3B9B}" srcOrd="0" destOrd="0" presId="urn:microsoft.com/office/officeart/2005/8/layout/process5"/>
    <dgm:cxn modelId="{03C7D4AC-F179-4174-8A38-5347CD932368}" type="presOf" srcId="{26D78D87-E809-4309-869D-B3DE1BEBFD9D}" destId="{AEDB0444-D25A-4BF5-8962-EB05659B26FB}" srcOrd="0" destOrd="0" presId="urn:microsoft.com/office/officeart/2005/8/layout/process5"/>
    <dgm:cxn modelId="{373DB0C2-484F-4548-A9C1-7FC85E3BE108}" type="presOf" srcId="{4D2412A3-ABD2-4A3A-96E0-C8580FC89C2D}" destId="{BC8482F3-FF2E-42B8-B66A-490AF7BAC038}" srcOrd="0" destOrd="0" presId="urn:microsoft.com/office/officeart/2005/8/layout/process5"/>
    <dgm:cxn modelId="{156BCEE8-4B4B-4CD5-9FEA-4E1715A07FB5}" srcId="{2B4851B2-7897-40C1-8EA0-995D6B362EF3}" destId="{CB36C1B1-B220-4EDD-A8E7-DE30A29EDEE0}" srcOrd="4" destOrd="0" parTransId="{B05407CE-B92C-48B4-B93F-F6CBB708FF56}" sibTransId="{4B014E35-AEE0-4C56-AC60-45ADA293F9FC}"/>
    <dgm:cxn modelId="{437F22F2-BCBD-485F-A465-746A7B237047}" srcId="{2B4851B2-7897-40C1-8EA0-995D6B362EF3}" destId="{C0BFC97A-844D-4E8C-BE3A-7E2A5B51C0CD}" srcOrd="0" destOrd="0" parTransId="{FFE5D16E-DB52-4826-A53C-1EA15C603858}" sibTransId="{96232DE1-CB1A-4AFE-910C-5F34D798B870}"/>
    <dgm:cxn modelId="{6FFE810B-7FB7-4128-B02D-4983BA4A9189}" type="presParOf" srcId="{40024FA1-37A5-4C4F-B448-8A3ACD45859E}" destId="{4F2B0C4A-9381-47CB-9B10-29992E7AD9A4}" srcOrd="0" destOrd="0" presId="urn:microsoft.com/office/officeart/2005/8/layout/process5"/>
    <dgm:cxn modelId="{1A98E006-2835-4A4C-8EF4-5EB2AD73E70A}" type="presParOf" srcId="{40024FA1-37A5-4C4F-B448-8A3ACD45859E}" destId="{97971759-720B-436F-B2E9-B520418A1C30}" srcOrd="1" destOrd="0" presId="urn:microsoft.com/office/officeart/2005/8/layout/process5"/>
    <dgm:cxn modelId="{5389ABC1-CC34-4A3D-B4D9-59082629F86B}" type="presParOf" srcId="{97971759-720B-436F-B2E9-B520418A1C30}" destId="{F248AECB-A7FE-46D3-B3F4-F64A841D3D77}" srcOrd="0" destOrd="0" presId="urn:microsoft.com/office/officeart/2005/8/layout/process5"/>
    <dgm:cxn modelId="{AB40FD3A-8028-4404-8FB5-C7E0D2EC7471}" type="presParOf" srcId="{40024FA1-37A5-4C4F-B448-8A3ACD45859E}" destId="{BC8482F3-FF2E-42B8-B66A-490AF7BAC038}" srcOrd="2" destOrd="0" presId="urn:microsoft.com/office/officeart/2005/8/layout/process5"/>
    <dgm:cxn modelId="{8E21CF01-7BAC-44DE-A3F9-89B527D8DA90}" type="presParOf" srcId="{40024FA1-37A5-4C4F-B448-8A3ACD45859E}" destId="{CD0D71BB-1E10-47FE-A10D-2FC02D765726}" srcOrd="3" destOrd="0" presId="urn:microsoft.com/office/officeart/2005/8/layout/process5"/>
    <dgm:cxn modelId="{226D8621-D46F-47DD-8C33-DACBE94DAAD0}" type="presParOf" srcId="{CD0D71BB-1E10-47FE-A10D-2FC02D765726}" destId="{AF4AB513-A468-4EFA-AE69-9C7EED83E57F}" srcOrd="0" destOrd="0" presId="urn:microsoft.com/office/officeart/2005/8/layout/process5"/>
    <dgm:cxn modelId="{F2186090-BED5-4ECD-AFF7-74BB4A924767}" type="presParOf" srcId="{40024FA1-37A5-4C4F-B448-8A3ACD45859E}" destId="{C75A4CAA-FD80-4E96-81ED-ACE09F18CD5F}" srcOrd="4" destOrd="0" presId="urn:microsoft.com/office/officeart/2005/8/layout/process5"/>
    <dgm:cxn modelId="{06660043-5D13-4A40-9E3B-523521AFA0FC}" type="presParOf" srcId="{40024FA1-37A5-4C4F-B448-8A3ACD45859E}" destId="{1D76E1BC-32B5-4EFE-A6B2-E9BA9EEC5B38}" srcOrd="5" destOrd="0" presId="urn:microsoft.com/office/officeart/2005/8/layout/process5"/>
    <dgm:cxn modelId="{52C7147C-3810-4D11-AF42-0076D531DF4F}" type="presParOf" srcId="{1D76E1BC-32B5-4EFE-A6B2-E9BA9EEC5B38}" destId="{0437BCCB-6283-4A21-83DE-DB6C28F094AD}" srcOrd="0" destOrd="0" presId="urn:microsoft.com/office/officeart/2005/8/layout/process5"/>
    <dgm:cxn modelId="{CCCC9CC1-BCDD-4092-B707-78CF479A7E8B}" type="presParOf" srcId="{40024FA1-37A5-4C4F-B448-8A3ACD45859E}" destId="{AEDB0444-D25A-4BF5-8962-EB05659B26FB}" srcOrd="6" destOrd="0" presId="urn:microsoft.com/office/officeart/2005/8/layout/process5"/>
    <dgm:cxn modelId="{702D245D-48A9-4268-844E-4AA820B21FB1}" type="presParOf" srcId="{40024FA1-37A5-4C4F-B448-8A3ACD45859E}" destId="{0112EE78-A931-45B0-BBCD-748D6AAA3B9B}" srcOrd="7" destOrd="0" presId="urn:microsoft.com/office/officeart/2005/8/layout/process5"/>
    <dgm:cxn modelId="{BE4C8BC1-FB68-40AC-93B3-C683D4587FA2}" type="presParOf" srcId="{0112EE78-A931-45B0-BBCD-748D6AAA3B9B}" destId="{A95CB1F9-2F1E-4E31-A658-2D665E4F9FC4}" srcOrd="0" destOrd="0" presId="urn:microsoft.com/office/officeart/2005/8/layout/process5"/>
    <dgm:cxn modelId="{7FCA1D1C-AE85-428E-9A9D-40A8BE938E16}" type="presParOf" srcId="{40024FA1-37A5-4C4F-B448-8A3ACD45859E}" destId="{5EE0DC8B-8988-4028-98A5-402A2BE52EE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14D50-C023-4EE9-8879-C53BB5F21523}" type="doc">
      <dgm:prSet loTypeId="urn:microsoft.com/office/officeart/2005/8/layout/venn2" loCatId="relationship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A9309C11-FAF8-429A-9523-0C2CC71C46FB}">
      <dgm:prSet phldrT="[Testo]" custT="1"/>
      <dgm:spPr>
        <a:xfrm>
          <a:off x="973137" y="0"/>
          <a:ext cx="2730500" cy="2730500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it-IT" sz="1200" b="1">
              <a:latin typeface="Calibri"/>
              <a:ea typeface="+mn-ea"/>
              <a:cs typeface="+mn-cs"/>
            </a:rPr>
            <a:t>Terziario per la cultura</a:t>
          </a:r>
          <a:endParaRPr lang="it-IT" sz="1200" b="1" dirty="0">
            <a:latin typeface="Calibri"/>
            <a:ea typeface="+mn-ea"/>
            <a:cs typeface="+mn-cs"/>
          </a:endParaRPr>
        </a:p>
      </dgm:t>
    </dgm:pt>
    <dgm:pt modelId="{E9F9DF55-70EC-4095-BBAF-561F76C00BFD}" type="parTrans" cxnId="{30462D8E-6BD8-472D-A556-FC271D9FFF75}">
      <dgm:prSet/>
      <dgm:spPr/>
      <dgm:t>
        <a:bodyPr/>
        <a:lstStyle/>
        <a:p>
          <a:endParaRPr lang="it-IT" sz="800"/>
        </a:p>
      </dgm:t>
    </dgm:pt>
    <dgm:pt modelId="{8484BC34-8956-45BC-9CFE-D59ACB4488AB}" type="sibTrans" cxnId="{30462D8E-6BD8-472D-A556-FC271D9FFF75}">
      <dgm:prSet/>
      <dgm:spPr/>
      <dgm:t>
        <a:bodyPr/>
        <a:lstStyle/>
        <a:p>
          <a:endParaRPr lang="it-IT" sz="800"/>
        </a:p>
      </dgm:t>
    </dgm:pt>
    <dgm:pt modelId="{3C4255CF-258F-435A-AE2B-74BF08A7A212}">
      <dgm:prSet phldrT="[Testo]" custT="1"/>
      <dgm:spPr>
        <a:xfrm>
          <a:off x="1133472" y="546100"/>
          <a:ext cx="2409830" cy="2184400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it-IT" sz="1200" b="1" dirty="0">
              <a:latin typeface="Calibri"/>
              <a:ea typeface="+mn-ea"/>
              <a:cs typeface="+mn-cs"/>
            </a:rPr>
            <a:t>Industria della creatività e tradizione</a:t>
          </a:r>
        </a:p>
      </dgm:t>
    </dgm:pt>
    <dgm:pt modelId="{731EE295-CAF9-4BFA-B91D-AEA7020D0E9F}" type="parTrans" cxnId="{A3F45DF6-9411-4568-BB5B-6C93BCF65779}">
      <dgm:prSet/>
      <dgm:spPr/>
      <dgm:t>
        <a:bodyPr/>
        <a:lstStyle/>
        <a:p>
          <a:endParaRPr lang="it-IT" sz="800"/>
        </a:p>
      </dgm:t>
    </dgm:pt>
    <dgm:pt modelId="{DA2AA6CD-FF37-4643-B13D-997CB965A5C3}" type="sibTrans" cxnId="{A3F45DF6-9411-4568-BB5B-6C93BCF65779}">
      <dgm:prSet/>
      <dgm:spPr/>
      <dgm:t>
        <a:bodyPr/>
        <a:lstStyle/>
        <a:p>
          <a:endParaRPr lang="it-IT" sz="800"/>
        </a:p>
      </dgm:t>
    </dgm:pt>
    <dgm:pt modelId="{01B631A1-8729-4435-BCD5-8ADBB4A1AC78}">
      <dgm:prSet phldrT="[Testo]" custT="1"/>
      <dgm:spPr>
        <a:xfrm>
          <a:off x="1519237" y="1092199"/>
          <a:ext cx="1638300" cy="1638300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it-IT" sz="1200" b="1">
              <a:latin typeface="Calibri"/>
              <a:ea typeface="+mn-ea"/>
              <a:cs typeface="+mn-cs"/>
            </a:rPr>
            <a:t>Industria culturale</a:t>
          </a:r>
          <a:endParaRPr lang="it-IT" sz="1200" b="1" dirty="0">
            <a:latin typeface="Calibri"/>
            <a:ea typeface="+mn-ea"/>
            <a:cs typeface="+mn-cs"/>
          </a:endParaRPr>
        </a:p>
      </dgm:t>
    </dgm:pt>
    <dgm:pt modelId="{46F22CC1-9C22-4D4F-A744-DB4C2E1FC167}" type="parTrans" cxnId="{8AF77DC2-1C5D-4B41-91D6-8CD860415887}">
      <dgm:prSet/>
      <dgm:spPr/>
      <dgm:t>
        <a:bodyPr/>
        <a:lstStyle/>
        <a:p>
          <a:endParaRPr lang="it-IT" sz="800"/>
        </a:p>
      </dgm:t>
    </dgm:pt>
    <dgm:pt modelId="{BB3B2BAC-9249-47A8-A3F3-A23980C33702}" type="sibTrans" cxnId="{8AF77DC2-1C5D-4B41-91D6-8CD860415887}">
      <dgm:prSet/>
      <dgm:spPr/>
      <dgm:t>
        <a:bodyPr/>
        <a:lstStyle/>
        <a:p>
          <a:endParaRPr lang="it-IT" sz="800"/>
        </a:p>
      </dgm:t>
    </dgm:pt>
    <dgm:pt modelId="{D3CF0E68-266A-4F86-976F-5C57AE916712}">
      <dgm:prSet phldrT="[Testo]" custT="1"/>
      <dgm:spPr>
        <a:xfrm>
          <a:off x="1733548" y="1638300"/>
          <a:ext cx="1209677" cy="1092200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it-IT" sz="1200">
              <a:latin typeface="Calibri"/>
              <a:ea typeface="+mn-ea"/>
              <a:cs typeface="+mn-cs"/>
            </a:rPr>
            <a:t>Patrimonio culturale non industriale</a:t>
          </a:r>
          <a:endParaRPr lang="it-IT" sz="1200" dirty="0">
            <a:latin typeface="Calibri"/>
            <a:ea typeface="+mn-ea"/>
            <a:cs typeface="+mn-cs"/>
          </a:endParaRPr>
        </a:p>
      </dgm:t>
    </dgm:pt>
    <dgm:pt modelId="{8806C79A-8D22-4D15-8351-0E137A50EA44}" type="parTrans" cxnId="{0AA21033-664B-4F80-BE34-F0C4C07635E1}">
      <dgm:prSet/>
      <dgm:spPr/>
      <dgm:t>
        <a:bodyPr/>
        <a:lstStyle/>
        <a:p>
          <a:endParaRPr lang="it-IT" sz="800"/>
        </a:p>
      </dgm:t>
    </dgm:pt>
    <dgm:pt modelId="{DAF5CE78-7A15-41C3-87D3-89D4F43F12C8}" type="sibTrans" cxnId="{0AA21033-664B-4F80-BE34-F0C4C07635E1}">
      <dgm:prSet/>
      <dgm:spPr/>
      <dgm:t>
        <a:bodyPr/>
        <a:lstStyle/>
        <a:p>
          <a:endParaRPr lang="it-IT" sz="800"/>
        </a:p>
      </dgm:t>
    </dgm:pt>
    <dgm:pt modelId="{E271B01D-8003-4D58-81E5-196EA0E224C1}" type="pres">
      <dgm:prSet presAssocID="{33714D50-C023-4EE9-8879-C53BB5F21523}" presName="Name0" presStyleCnt="0">
        <dgm:presLayoutVars>
          <dgm:chMax val="7"/>
          <dgm:resizeHandles val="exact"/>
        </dgm:presLayoutVars>
      </dgm:prSet>
      <dgm:spPr/>
    </dgm:pt>
    <dgm:pt modelId="{E5D22A2F-B391-4204-A452-A5F8D490A3D0}" type="pres">
      <dgm:prSet presAssocID="{33714D50-C023-4EE9-8879-C53BB5F21523}" presName="comp1" presStyleCnt="0"/>
      <dgm:spPr/>
    </dgm:pt>
    <dgm:pt modelId="{39C4E9B8-CAB4-4140-B47F-3AA1528AF529}" type="pres">
      <dgm:prSet presAssocID="{33714D50-C023-4EE9-8879-C53BB5F21523}" presName="circle1" presStyleLbl="node1" presStyleIdx="0" presStyleCnt="4"/>
      <dgm:spPr>
        <a:prstGeom prst="ellipse">
          <a:avLst/>
        </a:prstGeom>
      </dgm:spPr>
    </dgm:pt>
    <dgm:pt modelId="{E0025052-7110-418B-A6CD-E9E7A052EBF8}" type="pres">
      <dgm:prSet presAssocID="{33714D50-C023-4EE9-8879-C53BB5F21523}" presName="c1text" presStyleLbl="node1" presStyleIdx="0" presStyleCnt="4">
        <dgm:presLayoutVars>
          <dgm:bulletEnabled val="1"/>
        </dgm:presLayoutVars>
      </dgm:prSet>
      <dgm:spPr/>
    </dgm:pt>
    <dgm:pt modelId="{01F3792B-E6EC-41C9-880F-8A4B2AF2A2F9}" type="pres">
      <dgm:prSet presAssocID="{33714D50-C023-4EE9-8879-C53BB5F21523}" presName="comp2" presStyleCnt="0"/>
      <dgm:spPr/>
    </dgm:pt>
    <dgm:pt modelId="{A8569A88-4AE4-4EC9-B813-CAB0C873E3D3}" type="pres">
      <dgm:prSet presAssocID="{33714D50-C023-4EE9-8879-C53BB5F21523}" presName="circle2" presStyleLbl="node1" presStyleIdx="1" presStyleCnt="4" custScaleX="110320" custLinFactNeighborX="2844" custLinFactNeighborY="-307"/>
      <dgm:spPr>
        <a:prstGeom prst="ellipse">
          <a:avLst/>
        </a:prstGeom>
      </dgm:spPr>
    </dgm:pt>
    <dgm:pt modelId="{9BEEAD01-37E9-44CA-AD1A-57D2BAC02568}" type="pres">
      <dgm:prSet presAssocID="{33714D50-C023-4EE9-8879-C53BB5F21523}" presName="c2text" presStyleLbl="node1" presStyleIdx="1" presStyleCnt="4">
        <dgm:presLayoutVars>
          <dgm:bulletEnabled val="1"/>
        </dgm:presLayoutVars>
      </dgm:prSet>
      <dgm:spPr/>
    </dgm:pt>
    <dgm:pt modelId="{01A4B269-23AA-4279-9D37-7478233D1034}" type="pres">
      <dgm:prSet presAssocID="{33714D50-C023-4EE9-8879-C53BB5F21523}" presName="comp3" presStyleCnt="0"/>
      <dgm:spPr/>
    </dgm:pt>
    <dgm:pt modelId="{000BB174-15FD-4809-B5FF-5E114AF94D7D}" type="pres">
      <dgm:prSet presAssocID="{33714D50-C023-4EE9-8879-C53BB5F21523}" presName="circle3" presStyleLbl="node1" presStyleIdx="2" presStyleCnt="4"/>
      <dgm:spPr>
        <a:prstGeom prst="ellipse">
          <a:avLst/>
        </a:prstGeom>
      </dgm:spPr>
    </dgm:pt>
    <dgm:pt modelId="{43EE1127-67F7-4FF7-BE71-A9D237CC70AD}" type="pres">
      <dgm:prSet presAssocID="{33714D50-C023-4EE9-8879-C53BB5F21523}" presName="c3text" presStyleLbl="node1" presStyleIdx="2" presStyleCnt="4">
        <dgm:presLayoutVars>
          <dgm:bulletEnabled val="1"/>
        </dgm:presLayoutVars>
      </dgm:prSet>
      <dgm:spPr/>
    </dgm:pt>
    <dgm:pt modelId="{61582AF6-5DF3-441C-B4F3-B08B090360A0}" type="pres">
      <dgm:prSet presAssocID="{33714D50-C023-4EE9-8879-C53BB5F21523}" presName="comp4" presStyleCnt="0"/>
      <dgm:spPr/>
    </dgm:pt>
    <dgm:pt modelId="{A504F7C1-4B50-4ED1-94F6-D4393FA29C54}" type="pres">
      <dgm:prSet presAssocID="{33714D50-C023-4EE9-8879-C53BB5F21523}" presName="circle4" presStyleLbl="node1" presStyleIdx="3" presStyleCnt="4" custScaleX="110756"/>
      <dgm:spPr>
        <a:prstGeom prst="ellipse">
          <a:avLst/>
        </a:prstGeom>
      </dgm:spPr>
    </dgm:pt>
    <dgm:pt modelId="{7CEC89E4-D37B-499F-A9C8-18A748E80D13}" type="pres">
      <dgm:prSet presAssocID="{33714D50-C023-4EE9-8879-C53BB5F21523}" presName="c4text" presStyleLbl="node1" presStyleIdx="3" presStyleCnt="4">
        <dgm:presLayoutVars>
          <dgm:bulletEnabled val="1"/>
        </dgm:presLayoutVars>
      </dgm:prSet>
      <dgm:spPr/>
    </dgm:pt>
  </dgm:ptLst>
  <dgm:cxnLst>
    <dgm:cxn modelId="{3F870D05-C8F2-4A14-B7F2-4FCC172853F2}" type="presOf" srcId="{01B631A1-8729-4435-BCD5-8ADBB4A1AC78}" destId="{43EE1127-67F7-4FF7-BE71-A9D237CC70AD}" srcOrd="1" destOrd="0" presId="urn:microsoft.com/office/officeart/2005/8/layout/venn2"/>
    <dgm:cxn modelId="{C69ED518-88D5-42FA-A30D-AB5D12EF5368}" type="presOf" srcId="{D3CF0E68-266A-4F86-976F-5C57AE916712}" destId="{7CEC89E4-D37B-499F-A9C8-18A748E80D13}" srcOrd="1" destOrd="0" presId="urn:microsoft.com/office/officeart/2005/8/layout/venn2"/>
    <dgm:cxn modelId="{0AA21033-664B-4F80-BE34-F0C4C07635E1}" srcId="{33714D50-C023-4EE9-8879-C53BB5F21523}" destId="{D3CF0E68-266A-4F86-976F-5C57AE916712}" srcOrd="3" destOrd="0" parTransId="{8806C79A-8D22-4D15-8351-0E137A50EA44}" sibTransId="{DAF5CE78-7A15-41C3-87D3-89D4F43F12C8}"/>
    <dgm:cxn modelId="{D2475E68-B870-4891-A6B3-E96F1E5AAB99}" type="presOf" srcId="{A9309C11-FAF8-429A-9523-0C2CC71C46FB}" destId="{E0025052-7110-418B-A6CD-E9E7A052EBF8}" srcOrd="1" destOrd="0" presId="urn:microsoft.com/office/officeart/2005/8/layout/venn2"/>
    <dgm:cxn modelId="{068B5156-426A-4858-B025-A879BB7EB48C}" type="presOf" srcId="{A9309C11-FAF8-429A-9523-0C2CC71C46FB}" destId="{39C4E9B8-CAB4-4140-B47F-3AA1528AF529}" srcOrd="0" destOrd="0" presId="urn:microsoft.com/office/officeart/2005/8/layout/venn2"/>
    <dgm:cxn modelId="{30462D8E-6BD8-472D-A556-FC271D9FFF75}" srcId="{33714D50-C023-4EE9-8879-C53BB5F21523}" destId="{A9309C11-FAF8-429A-9523-0C2CC71C46FB}" srcOrd="0" destOrd="0" parTransId="{E9F9DF55-70EC-4095-BBAF-561F76C00BFD}" sibTransId="{8484BC34-8956-45BC-9CFE-D59ACB4488AB}"/>
    <dgm:cxn modelId="{F69A96B5-46B0-4279-93AD-3373ED9548B2}" type="presOf" srcId="{01B631A1-8729-4435-BCD5-8ADBB4A1AC78}" destId="{000BB174-15FD-4809-B5FF-5E114AF94D7D}" srcOrd="0" destOrd="0" presId="urn:microsoft.com/office/officeart/2005/8/layout/venn2"/>
    <dgm:cxn modelId="{8AF77DC2-1C5D-4B41-91D6-8CD860415887}" srcId="{33714D50-C023-4EE9-8879-C53BB5F21523}" destId="{01B631A1-8729-4435-BCD5-8ADBB4A1AC78}" srcOrd="2" destOrd="0" parTransId="{46F22CC1-9C22-4D4F-A744-DB4C2E1FC167}" sibTransId="{BB3B2BAC-9249-47A8-A3F3-A23980C33702}"/>
    <dgm:cxn modelId="{D5BE85CD-3310-4D0F-984C-4C491736CBC3}" type="presOf" srcId="{3C4255CF-258F-435A-AE2B-74BF08A7A212}" destId="{A8569A88-4AE4-4EC9-B813-CAB0C873E3D3}" srcOrd="0" destOrd="0" presId="urn:microsoft.com/office/officeart/2005/8/layout/venn2"/>
    <dgm:cxn modelId="{F32C8BDC-8483-4CC7-99CE-BECD199D9079}" type="presOf" srcId="{33714D50-C023-4EE9-8879-C53BB5F21523}" destId="{E271B01D-8003-4D58-81E5-196EA0E224C1}" srcOrd="0" destOrd="0" presId="urn:microsoft.com/office/officeart/2005/8/layout/venn2"/>
    <dgm:cxn modelId="{DB947BE7-FACF-4434-B87F-9894D746C53D}" type="presOf" srcId="{D3CF0E68-266A-4F86-976F-5C57AE916712}" destId="{A504F7C1-4B50-4ED1-94F6-D4393FA29C54}" srcOrd="0" destOrd="0" presId="urn:microsoft.com/office/officeart/2005/8/layout/venn2"/>
    <dgm:cxn modelId="{7AC51BE8-AB0E-4CC7-BEC1-F4E3B0043E56}" type="presOf" srcId="{3C4255CF-258F-435A-AE2B-74BF08A7A212}" destId="{9BEEAD01-37E9-44CA-AD1A-57D2BAC02568}" srcOrd="1" destOrd="0" presId="urn:microsoft.com/office/officeart/2005/8/layout/venn2"/>
    <dgm:cxn modelId="{A3F45DF6-9411-4568-BB5B-6C93BCF65779}" srcId="{33714D50-C023-4EE9-8879-C53BB5F21523}" destId="{3C4255CF-258F-435A-AE2B-74BF08A7A212}" srcOrd="1" destOrd="0" parTransId="{731EE295-CAF9-4BFA-B91D-AEA7020D0E9F}" sibTransId="{DA2AA6CD-FF37-4643-B13D-997CB965A5C3}"/>
    <dgm:cxn modelId="{665E2F1B-BACD-47F3-A73D-3EBDF8C99D78}" type="presParOf" srcId="{E271B01D-8003-4D58-81E5-196EA0E224C1}" destId="{E5D22A2F-B391-4204-A452-A5F8D490A3D0}" srcOrd="0" destOrd="0" presId="urn:microsoft.com/office/officeart/2005/8/layout/venn2"/>
    <dgm:cxn modelId="{2AE684B6-60CF-4E96-9497-B409BEE371A4}" type="presParOf" srcId="{E5D22A2F-B391-4204-A452-A5F8D490A3D0}" destId="{39C4E9B8-CAB4-4140-B47F-3AA1528AF529}" srcOrd="0" destOrd="0" presId="urn:microsoft.com/office/officeart/2005/8/layout/venn2"/>
    <dgm:cxn modelId="{F7110C5C-C299-4203-BA02-E8B3D3BC6857}" type="presParOf" srcId="{E5D22A2F-B391-4204-A452-A5F8D490A3D0}" destId="{E0025052-7110-418B-A6CD-E9E7A052EBF8}" srcOrd="1" destOrd="0" presId="urn:microsoft.com/office/officeart/2005/8/layout/venn2"/>
    <dgm:cxn modelId="{D924BB51-A22E-4B72-BDA8-1A7A91B5B865}" type="presParOf" srcId="{E271B01D-8003-4D58-81E5-196EA0E224C1}" destId="{01F3792B-E6EC-41C9-880F-8A4B2AF2A2F9}" srcOrd="1" destOrd="0" presId="urn:microsoft.com/office/officeart/2005/8/layout/venn2"/>
    <dgm:cxn modelId="{7C407DA4-E0CE-499D-85D3-C0FC1D5EEA65}" type="presParOf" srcId="{01F3792B-E6EC-41C9-880F-8A4B2AF2A2F9}" destId="{A8569A88-4AE4-4EC9-B813-CAB0C873E3D3}" srcOrd="0" destOrd="0" presId="urn:microsoft.com/office/officeart/2005/8/layout/venn2"/>
    <dgm:cxn modelId="{330F088A-9D5E-4767-A93E-B2A01012AC70}" type="presParOf" srcId="{01F3792B-E6EC-41C9-880F-8A4B2AF2A2F9}" destId="{9BEEAD01-37E9-44CA-AD1A-57D2BAC02568}" srcOrd="1" destOrd="0" presId="urn:microsoft.com/office/officeart/2005/8/layout/venn2"/>
    <dgm:cxn modelId="{4F41397D-E749-4A55-8180-633B48D84C11}" type="presParOf" srcId="{E271B01D-8003-4D58-81E5-196EA0E224C1}" destId="{01A4B269-23AA-4279-9D37-7478233D1034}" srcOrd="2" destOrd="0" presId="urn:microsoft.com/office/officeart/2005/8/layout/venn2"/>
    <dgm:cxn modelId="{532571D8-1FCB-4D2E-81A6-488F96796EC0}" type="presParOf" srcId="{01A4B269-23AA-4279-9D37-7478233D1034}" destId="{000BB174-15FD-4809-B5FF-5E114AF94D7D}" srcOrd="0" destOrd="0" presId="urn:microsoft.com/office/officeart/2005/8/layout/venn2"/>
    <dgm:cxn modelId="{4EF2047D-6927-47F3-9223-AFB65ED78B83}" type="presParOf" srcId="{01A4B269-23AA-4279-9D37-7478233D1034}" destId="{43EE1127-67F7-4FF7-BE71-A9D237CC70AD}" srcOrd="1" destOrd="0" presId="urn:microsoft.com/office/officeart/2005/8/layout/venn2"/>
    <dgm:cxn modelId="{011A3D94-D792-4EA6-A44F-12CFC8973DAB}" type="presParOf" srcId="{E271B01D-8003-4D58-81E5-196EA0E224C1}" destId="{61582AF6-5DF3-441C-B4F3-B08B090360A0}" srcOrd="3" destOrd="0" presId="urn:microsoft.com/office/officeart/2005/8/layout/venn2"/>
    <dgm:cxn modelId="{E91BBA1F-1BEB-4821-BE91-C03E57C39D4E}" type="presParOf" srcId="{61582AF6-5DF3-441C-B4F3-B08B090360A0}" destId="{A504F7C1-4B50-4ED1-94F6-D4393FA29C54}" srcOrd="0" destOrd="0" presId="urn:microsoft.com/office/officeart/2005/8/layout/venn2"/>
    <dgm:cxn modelId="{56058BA4-C765-4094-B2B4-250C59525FDC}" type="presParOf" srcId="{61582AF6-5DF3-441C-B4F3-B08B090360A0}" destId="{7CEC89E4-D37B-499F-A9C8-18A748E80D1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119061-EB39-45A2-9079-7BF5FE6E02CE}" type="doc">
      <dgm:prSet loTypeId="urn:microsoft.com/office/officeart/2005/8/layout/matrix2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7C2F6264-E0CD-47C5-BF97-41B5A7BF3F3F}">
      <dgm:prSet phldrT="[Testo]"/>
      <dgm:spPr/>
      <dgm:t>
        <a:bodyPr/>
        <a:lstStyle/>
        <a:p>
          <a:r>
            <a:rPr lang="it-IT" dirty="0"/>
            <a:t>Formazione</a:t>
          </a:r>
        </a:p>
        <a:p>
          <a:r>
            <a:rPr lang="it-IT" dirty="0"/>
            <a:t>Ricerca</a:t>
          </a:r>
        </a:p>
        <a:p>
          <a:r>
            <a:rPr lang="it-IT" dirty="0"/>
            <a:t>Comunicazione</a:t>
          </a:r>
        </a:p>
      </dgm:t>
    </dgm:pt>
    <dgm:pt modelId="{11CF47BC-0899-41C2-8EA2-BC4D47D6F482}" type="parTrans" cxnId="{0D721DDA-0D82-4121-92D0-A62F7BCDC5E8}">
      <dgm:prSet/>
      <dgm:spPr/>
      <dgm:t>
        <a:bodyPr/>
        <a:lstStyle/>
        <a:p>
          <a:endParaRPr lang="it-IT"/>
        </a:p>
      </dgm:t>
    </dgm:pt>
    <dgm:pt modelId="{F88A1452-0A20-4D2C-9D23-E151934BDA6D}" type="sibTrans" cxnId="{0D721DDA-0D82-4121-92D0-A62F7BCDC5E8}">
      <dgm:prSet/>
      <dgm:spPr/>
      <dgm:t>
        <a:bodyPr/>
        <a:lstStyle/>
        <a:p>
          <a:endParaRPr lang="it-IT"/>
        </a:p>
      </dgm:t>
    </dgm:pt>
    <dgm:pt modelId="{4359680F-DCE3-4745-8A07-0135FA67F1D6}">
      <dgm:prSet phldrT="[Testo]"/>
      <dgm:spPr/>
      <dgm:t>
        <a:bodyPr/>
        <a:lstStyle/>
        <a:p>
          <a:r>
            <a:rPr lang="it-IT" dirty="0"/>
            <a:t>Musei</a:t>
          </a:r>
        </a:p>
        <a:p>
          <a:r>
            <a:rPr lang="it-IT" dirty="0"/>
            <a:t>Biblioteche </a:t>
          </a:r>
        </a:p>
        <a:p>
          <a:r>
            <a:rPr lang="it-IT" dirty="0" err="1"/>
            <a:t>Performing</a:t>
          </a:r>
          <a:r>
            <a:rPr lang="it-IT" dirty="0"/>
            <a:t> art</a:t>
          </a:r>
        </a:p>
        <a:p>
          <a:endParaRPr lang="it-IT" dirty="0"/>
        </a:p>
      </dgm:t>
    </dgm:pt>
    <dgm:pt modelId="{AC571556-B2FC-4B5B-B494-836FEB266F3F}" type="parTrans" cxnId="{7E3F5D9B-8E93-4D14-8BC0-6141AA251730}">
      <dgm:prSet/>
      <dgm:spPr/>
      <dgm:t>
        <a:bodyPr/>
        <a:lstStyle/>
        <a:p>
          <a:endParaRPr lang="it-IT"/>
        </a:p>
      </dgm:t>
    </dgm:pt>
    <dgm:pt modelId="{CDD1244F-0918-4D55-8894-8E8AC903A311}" type="sibTrans" cxnId="{7E3F5D9B-8E93-4D14-8BC0-6141AA251730}">
      <dgm:prSet/>
      <dgm:spPr/>
      <dgm:t>
        <a:bodyPr/>
        <a:lstStyle/>
        <a:p>
          <a:endParaRPr lang="it-IT"/>
        </a:p>
      </dgm:t>
    </dgm:pt>
    <dgm:pt modelId="{FC03D424-1FCE-4FA1-92CA-D4F6C20D8D61}">
      <dgm:prSet phldrT="[Testo]"/>
      <dgm:spPr/>
      <dgm:t>
        <a:bodyPr/>
        <a:lstStyle/>
        <a:p>
          <a:r>
            <a:rPr lang="it-IT" dirty="0"/>
            <a:t>Artigianato </a:t>
          </a:r>
          <a:r>
            <a:rPr lang="it-IT" dirty="0" err="1"/>
            <a:t>artitsitco</a:t>
          </a:r>
          <a:endParaRPr lang="it-IT" dirty="0"/>
        </a:p>
        <a:p>
          <a:r>
            <a:rPr lang="it-IT" dirty="0"/>
            <a:t>Enogastronomia</a:t>
          </a:r>
        </a:p>
      </dgm:t>
    </dgm:pt>
    <dgm:pt modelId="{2F98E789-585D-434D-8B4D-1E696E39680E}" type="parTrans" cxnId="{6156B81D-2442-4265-8985-FBFDBFA2D531}">
      <dgm:prSet/>
      <dgm:spPr/>
      <dgm:t>
        <a:bodyPr/>
        <a:lstStyle/>
        <a:p>
          <a:endParaRPr lang="it-IT"/>
        </a:p>
      </dgm:t>
    </dgm:pt>
    <dgm:pt modelId="{2C6DF5DC-9CB6-4AB9-AE10-CBD3BBD0F70E}" type="sibTrans" cxnId="{6156B81D-2442-4265-8985-FBFDBFA2D531}">
      <dgm:prSet/>
      <dgm:spPr/>
      <dgm:t>
        <a:bodyPr/>
        <a:lstStyle/>
        <a:p>
          <a:endParaRPr lang="it-IT"/>
        </a:p>
      </dgm:t>
    </dgm:pt>
    <dgm:pt modelId="{A3EEDEF3-E05D-4779-9B4F-BC2BAAA8E0C3}">
      <dgm:prSet phldrT="[Testo]"/>
      <dgm:spPr/>
      <dgm:t>
        <a:bodyPr/>
        <a:lstStyle/>
        <a:p>
          <a:r>
            <a:rPr lang="it-IT" dirty="0"/>
            <a:t>Editoria</a:t>
          </a:r>
        </a:p>
        <a:p>
          <a:r>
            <a:rPr lang="it-IT" dirty="0"/>
            <a:t>Cinema</a:t>
          </a:r>
        </a:p>
        <a:p>
          <a:r>
            <a:rPr lang="it-IT" dirty="0"/>
            <a:t>Musica</a:t>
          </a:r>
        </a:p>
      </dgm:t>
    </dgm:pt>
    <dgm:pt modelId="{D7B71478-ED72-4153-A723-AC2723567225}" type="parTrans" cxnId="{DB4D2E48-F6A0-4561-8AEC-0F623E78C0A2}">
      <dgm:prSet/>
      <dgm:spPr/>
      <dgm:t>
        <a:bodyPr/>
        <a:lstStyle/>
        <a:p>
          <a:endParaRPr lang="it-IT"/>
        </a:p>
      </dgm:t>
    </dgm:pt>
    <dgm:pt modelId="{8CC8EF79-EF72-44C3-A2FB-1DA9D803C6BF}" type="sibTrans" cxnId="{DB4D2E48-F6A0-4561-8AEC-0F623E78C0A2}">
      <dgm:prSet/>
      <dgm:spPr/>
      <dgm:t>
        <a:bodyPr/>
        <a:lstStyle/>
        <a:p>
          <a:endParaRPr lang="it-IT"/>
        </a:p>
      </dgm:t>
    </dgm:pt>
    <dgm:pt modelId="{FB8C0DB3-4B8F-4B37-A26F-850B4486A0E6}" type="pres">
      <dgm:prSet presAssocID="{E2119061-EB39-45A2-9079-7BF5FE6E02CE}" presName="matrix" presStyleCnt="0">
        <dgm:presLayoutVars>
          <dgm:chMax val="1"/>
          <dgm:dir/>
          <dgm:resizeHandles val="exact"/>
        </dgm:presLayoutVars>
      </dgm:prSet>
      <dgm:spPr/>
    </dgm:pt>
    <dgm:pt modelId="{2ED7ACA6-4B20-4950-BDC2-29A33E70178E}" type="pres">
      <dgm:prSet presAssocID="{E2119061-EB39-45A2-9079-7BF5FE6E02CE}" presName="axisShape" presStyleLbl="bgShp" presStyleIdx="0" presStyleCnt="1"/>
      <dgm:spPr/>
    </dgm:pt>
    <dgm:pt modelId="{BF8AFD9C-4336-4654-B6E9-9F058EAB2A30}" type="pres">
      <dgm:prSet presAssocID="{E2119061-EB39-45A2-9079-7BF5FE6E02C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9999C13-334E-40AA-92A3-625C136104E5}" type="pres">
      <dgm:prSet presAssocID="{E2119061-EB39-45A2-9079-7BF5FE6E02C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FAA8A9A-C624-4E1B-B7A3-A41E63248C02}" type="pres">
      <dgm:prSet presAssocID="{E2119061-EB39-45A2-9079-7BF5FE6E02C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A277A32-7747-4E00-BCD2-B5D4AF72E60F}" type="pres">
      <dgm:prSet presAssocID="{E2119061-EB39-45A2-9079-7BF5FE6E02C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EF68804-7652-4202-8AAB-0DA79D23B045}" type="presOf" srcId="{A3EEDEF3-E05D-4779-9B4F-BC2BAAA8E0C3}" destId="{6A277A32-7747-4E00-BCD2-B5D4AF72E60F}" srcOrd="0" destOrd="0" presId="urn:microsoft.com/office/officeart/2005/8/layout/matrix2"/>
    <dgm:cxn modelId="{6156B81D-2442-4265-8985-FBFDBFA2D531}" srcId="{E2119061-EB39-45A2-9079-7BF5FE6E02CE}" destId="{FC03D424-1FCE-4FA1-92CA-D4F6C20D8D61}" srcOrd="2" destOrd="0" parTransId="{2F98E789-585D-434D-8B4D-1E696E39680E}" sibTransId="{2C6DF5DC-9CB6-4AB9-AE10-CBD3BBD0F70E}"/>
    <dgm:cxn modelId="{3DC28326-E449-442E-B12E-61A18E01ED0C}" type="presOf" srcId="{4359680F-DCE3-4745-8A07-0135FA67F1D6}" destId="{99999C13-334E-40AA-92A3-625C136104E5}" srcOrd="0" destOrd="0" presId="urn:microsoft.com/office/officeart/2005/8/layout/matrix2"/>
    <dgm:cxn modelId="{DB4D2E48-F6A0-4561-8AEC-0F623E78C0A2}" srcId="{E2119061-EB39-45A2-9079-7BF5FE6E02CE}" destId="{A3EEDEF3-E05D-4779-9B4F-BC2BAAA8E0C3}" srcOrd="3" destOrd="0" parTransId="{D7B71478-ED72-4153-A723-AC2723567225}" sibTransId="{8CC8EF79-EF72-44C3-A2FB-1DA9D803C6BF}"/>
    <dgm:cxn modelId="{DF6F306A-383C-4259-A2B5-B1007F471B29}" type="presOf" srcId="{7C2F6264-E0CD-47C5-BF97-41B5A7BF3F3F}" destId="{BF8AFD9C-4336-4654-B6E9-9F058EAB2A30}" srcOrd="0" destOrd="0" presId="urn:microsoft.com/office/officeart/2005/8/layout/matrix2"/>
    <dgm:cxn modelId="{B3E8F497-B2F9-44B6-B294-7CD6EA7CCEEB}" type="presOf" srcId="{E2119061-EB39-45A2-9079-7BF5FE6E02CE}" destId="{FB8C0DB3-4B8F-4B37-A26F-850B4486A0E6}" srcOrd="0" destOrd="0" presId="urn:microsoft.com/office/officeart/2005/8/layout/matrix2"/>
    <dgm:cxn modelId="{7E3F5D9B-8E93-4D14-8BC0-6141AA251730}" srcId="{E2119061-EB39-45A2-9079-7BF5FE6E02CE}" destId="{4359680F-DCE3-4745-8A07-0135FA67F1D6}" srcOrd="1" destOrd="0" parTransId="{AC571556-B2FC-4B5B-B494-836FEB266F3F}" sibTransId="{CDD1244F-0918-4D55-8894-8E8AC903A311}"/>
    <dgm:cxn modelId="{C6E50FA6-9C44-4D87-88B9-07C0AF5DBD47}" type="presOf" srcId="{FC03D424-1FCE-4FA1-92CA-D4F6C20D8D61}" destId="{0FAA8A9A-C624-4E1B-B7A3-A41E63248C02}" srcOrd="0" destOrd="0" presId="urn:microsoft.com/office/officeart/2005/8/layout/matrix2"/>
    <dgm:cxn modelId="{0D721DDA-0D82-4121-92D0-A62F7BCDC5E8}" srcId="{E2119061-EB39-45A2-9079-7BF5FE6E02CE}" destId="{7C2F6264-E0CD-47C5-BF97-41B5A7BF3F3F}" srcOrd="0" destOrd="0" parTransId="{11CF47BC-0899-41C2-8EA2-BC4D47D6F482}" sibTransId="{F88A1452-0A20-4D2C-9D23-E151934BDA6D}"/>
    <dgm:cxn modelId="{7AB65D22-EC6D-4B19-94C2-97D12AC74D7C}" type="presParOf" srcId="{FB8C0DB3-4B8F-4B37-A26F-850B4486A0E6}" destId="{2ED7ACA6-4B20-4950-BDC2-29A33E70178E}" srcOrd="0" destOrd="0" presId="urn:microsoft.com/office/officeart/2005/8/layout/matrix2"/>
    <dgm:cxn modelId="{E2C51246-94DC-465B-A39A-58751B031BC0}" type="presParOf" srcId="{FB8C0DB3-4B8F-4B37-A26F-850B4486A0E6}" destId="{BF8AFD9C-4336-4654-B6E9-9F058EAB2A30}" srcOrd="1" destOrd="0" presId="urn:microsoft.com/office/officeart/2005/8/layout/matrix2"/>
    <dgm:cxn modelId="{19E2631F-3EE7-4EAE-B291-914EFFFBF50B}" type="presParOf" srcId="{FB8C0DB3-4B8F-4B37-A26F-850B4486A0E6}" destId="{99999C13-334E-40AA-92A3-625C136104E5}" srcOrd="2" destOrd="0" presId="urn:microsoft.com/office/officeart/2005/8/layout/matrix2"/>
    <dgm:cxn modelId="{3576C55B-5402-4995-A3F5-F1DD336A4B1F}" type="presParOf" srcId="{FB8C0DB3-4B8F-4B37-A26F-850B4486A0E6}" destId="{0FAA8A9A-C624-4E1B-B7A3-A41E63248C02}" srcOrd="3" destOrd="0" presId="urn:microsoft.com/office/officeart/2005/8/layout/matrix2"/>
    <dgm:cxn modelId="{032EC251-07C2-4697-A71F-99D14C87C565}" type="presParOf" srcId="{FB8C0DB3-4B8F-4B37-A26F-850B4486A0E6}" destId="{6A277A32-7747-4E00-BCD2-B5D4AF72E60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2B0C4A-9381-47CB-9B10-29992E7AD9A4}">
      <dsp:nvSpPr>
        <dsp:cNvPr id="0" name=""/>
        <dsp:cNvSpPr/>
      </dsp:nvSpPr>
      <dsp:spPr>
        <a:xfrm>
          <a:off x="32155" y="1505"/>
          <a:ext cx="2093202" cy="19323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FFFF00"/>
              </a:solidFill>
            </a:rPr>
            <a:t>L’atto del dono e la responsabilità sociale</a:t>
          </a:r>
        </a:p>
      </dsp:txBody>
      <dsp:txXfrm>
        <a:off x="88751" y="58101"/>
        <a:ext cx="1980010" cy="1819123"/>
      </dsp:txXfrm>
    </dsp:sp>
    <dsp:sp modelId="{97971759-720B-436F-B2E9-B520418A1C30}">
      <dsp:nvSpPr>
        <dsp:cNvPr id="0" name=""/>
        <dsp:cNvSpPr/>
      </dsp:nvSpPr>
      <dsp:spPr>
        <a:xfrm>
          <a:off x="2289432" y="736467"/>
          <a:ext cx="395270" cy="46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2289432" y="828945"/>
        <a:ext cx="276689" cy="277436"/>
      </dsp:txXfrm>
    </dsp:sp>
    <dsp:sp modelId="{BC8482F3-FF2E-42B8-B66A-490AF7BAC038}">
      <dsp:nvSpPr>
        <dsp:cNvPr id="0" name=""/>
        <dsp:cNvSpPr/>
      </dsp:nvSpPr>
      <dsp:spPr>
        <a:xfrm>
          <a:off x="2871152" y="52814"/>
          <a:ext cx="2342875" cy="18296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Arte e Cultura hanno bisogno di risorse private</a:t>
          </a:r>
        </a:p>
      </dsp:txBody>
      <dsp:txXfrm>
        <a:off x="2924742" y="106404"/>
        <a:ext cx="2235695" cy="1722518"/>
      </dsp:txXfrm>
    </dsp:sp>
    <dsp:sp modelId="{CD0D71BB-1E10-47FE-A10D-2FC02D765726}">
      <dsp:nvSpPr>
        <dsp:cNvPr id="0" name=""/>
        <dsp:cNvSpPr/>
      </dsp:nvSpPr>
      <dsp:spPr>
        <a:xfrm>
          <a:off x="5378102" y="736467"/>
          <a:ext cx="395270" cy="46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>
        <a:off x="5378102" y="828945"/>
        <a:ext cx="276689" cy="277436"/>
      </dsp:txXfrm>
    </dsp:sp>
    <dsp:sp modelId="{C75A4CAA-FD80-4E96-81ED-ACE09F18CD5F}">
      <dsp:nvSpPr>
        <dsp:cNvPr id="0" name=""/>
        <dsp:cNvSpPr/>
      </dsp:nvSpPr>
      <dsp:spPr>
        <a:xfrm>
          <a:off x="5959821" y="134998"/>
          <a:ext cx="2617868" cy="1665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Il valore economico della creatività</a:t>
          </a:r>
        </a:p>
      </dsp:txBody>
      <dsp:txXfrm>
        <a:off x="6008597" y="183774"/>
        <a:ext cx="2520316" cy="1567776"/>
      </dsp:txXfrm>
    </dsp:sp>
    <dsp:sp modelId="{1D76E1BC-32B5-4EFE-A6B2-E9BA9EEC5B38}">
      <dsp:nvSpPr>
        <dsp:cNvPr id="0" name=""/>
        <dsp:cNvSpPr/>
      </dsp:nvSpPr>
      <dsp:spPr>
        <a:xfrm rot="5444115">
          <a:off x="6996472" y="2036880"/>
          <a:ext cx="511190" cy="46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-5400000">
        <a:off x="7114239" y="2012487"/>
        <a:ext cx="277436" cy="372472"/>
      </dsp:txXfrm>
    </dsp:sp>
    <dsp:sp modelId="{AEDB0444-D25A-4BF5-8962-EB05659B26FB}">
      <dsp:nvSpPr>
        <dsp:cNvPr id="0" name=""/>
        <dsp:cNvSpPr/>
      </dsp:nvSpPr>
      <dsp:spPr>
        <a:xfrm>
          <a:off x="5895217" y="2764759"/>
          <a:ext cx="2682472" cy="1439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I labili confini fra patrimonio culturale, brand e filiere produttive </a:t>
          </a:r>
        </a:p>
      </dsp:txBody>
      <dsp:txXfrm>
        <a:off x="5937391" y="2806933"/>
        <a:ext cx="2598124" cy="1355586"/>
      </dsp:txXfrm>
    </dsp:sp>
    <dsp:sp modelId="{0112EE78-A931-45B0-BBCD-748D6AAA3B9B}">
      <dsp:nvSpPr>
        <dsp:cNvPr id="0" name=""/>
        <dsp:cNvSpPr/>
      </dsp:nvSpPr>
      <dsp:spPr>
        <a:xfrm rot="10800000">
          <a:off x="5335871" y="3253530"/>
          <a:ext cx="395270" cy="462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600" kern="1200"/>
        </a:p>
      </dsp:txBody>
      <dsp:txXfrm rot="10800000">
        <a:off x="5454452" y="3346008"/>
        <a:ext cx="276689" cy="277436"/>
      </dsp:txXfrm>
    </dsp:sp>
    <dsp:sp modelId="{5EE0DC8B-8988-4028-98A5-402A2BE52EE9}">
      <dsp:nvSpPr>
        <dsp:cNvPr id="0" name=""/>
        <dsp:cNvSpPr/>
      </dsp:nvSpPr>
      <dsp:spPr>
        <a:xfrm>
          <a:off x="2091908" y="2679615"/>
          <a:ext cx="3057514" cy="16102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rgbClr val="FFC000"/>
              </a:solidFill>
            </a:rPr>
            <a:t>Un terreno per reciproci vantaggi nello scambio investimenti reputazione</a:t>
          </a:r>
        </a:p>
      </dsp:txBody>
      <dsp:txXfrm>
        <a:off x="2139070" y="2726777"/>
        <a:ext cx="2963190" cy="1515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4E9B8-CAB4-4140-B47F-3AA1528AF529}">
      <dsp:nvSpPr>
        <dsp:cNvPr id="0" name=""/>
        <dsp:cNvSpPr/>
      </dsp:nvSpPr>
      <dsp:spPr>
        <a:xfrm>
          <a:off x="955141" y="0"/>
          <a:ext cx="4409037" cy="4409037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>
              <a:latin typeface="Calibri"/>
              <a:ea typeface="+mn-ea"/>
              <a:cs typeface="+mn-cs"/>
            </a:rPr>
            <a:t>Terziario per la cultura</a:t>
          </a:r>
          <a:endParaRPr lang="it-IT" sz="1200" b="1" kern="1200" dirty="0">
            <a:latin typeface="Calibri"/>
            <a:ea typeface="+mn-ea"/>
            <a:cs typeface="+mn-cs"/>
          </a:endParaRPr>
        </a:p>
      </dsp:txBody>
      <dsp:txXfrm>
        <a:off x="2723810" y="317304"/>
        <a:ext cx="871698" cy="467649"/>
      </dsp:txXfrm>
    </dsp:sp>
    <dsp:sp modelId="{A8569A88-4AE4-4EC9-B813-CAB0C873E3D3}">
      <dsp:nvSpPr>
        <dsp:cNvPr id="0" name=""/>
        <dsp:cNvSpPr/>
      </dsp:nvSpPr>
      <dsp:spPr>
        <a:xfrm>
          <a:off x="1314354" y="870978"/>
          <a:ext cx="3891239" cy="3527229"/>
        </a:xfrm>
        <a:prstGeom prst="ellipse">
          <a:avLst/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 dirty="0">
              <a:latin typeface="Calibri"/>
              <a:ea typeface="+mn-ea"/>
              <a:cs typeface="+mn-cs"/>
            </a:rPr>
            <a:t>Industria della creatività e tradizione</a:t>
          </a:r>
        </a:p>
      </dsp:txBody>
      <dsp:txXfrm>
        <a:off x="2779145" y="1175591"/>
        <a:ext cx="961656" cy="448943"/>
      </dsp:txXfrm>
    </dsp:sp>
    <dsp:sp modelId="{000BB174-15FD-4809-B5FF-5E114AF94D7D}">
      <dsp:nvSpPr>
        <dsp:cNvPr id="0" name=""/>
        <dsp:cNvSpPr/>
      </dsp:nvSpPr>
      <dsp:spPr>
        <a:xfrm>
          <a:off x="1836948" y="1763614"/>
          <a:ext cx="2645422" cy="2645422"/>
        </a:xfrm>
        <a:prstGeom prst="ellipse">
          <a:avLst/>
        </a:prstGeom>
        <a:solidFill>
          <a:schemeClr val="accent1">
            <a:shade val="50000"/>
            <a:hueOff val="780526"/>
            <a:satOff val="-45086"/>
            <a:lumOff val="49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>
              <a:latin typeface="Calibri"/>
              <a:ea typeface="+mn-ea"/>
              <a:cs typeface="+mn-cs"/>
            </a:rPr>
            <a:t>Industria culturale</a:t>
          </a:r>
          <a:endParaRPr lang="it-IT" sz="1200" b="1" kern="1200" dirty="0">
            <a:latin typeface="Calibri"/>
            <a:ea typeface="+mn-ea"/>
            <a:cs typeface="+mn-cs"/>
          </a:endParaRPr>
        </a:p>
      </dsp:txBody>
      <dsp:txXfrm>
        <a:off x="2723810" y="2049189"/>
        <a:ext cx="871698" cy="420883"/>
      </dsp:txXfrm>
    </dsp:sp>
    <dsp:sp modelId="{A504F7C1-4B50-4ED1-94F6-D4393FA29C54}">
      <dsp:nvSpPr>
        <dsp:cNvPr id="0" name=""/>
        <dsp:cNvSpPr/>
      </dsp:nvSpPr>
      <dsp:spPr>
        <a:xfrm>
          <a:off x="2183004" y="2645422"/>
          <a:ext cx="1953309" cy="1763614"/>
        </a:xfrm>
        <a:prstGeom prst="ellipse">
          <a:avLst/>
        </a:prstGeom>
        <a:solidFill>
          <a:schemeClr val="accent1">
            <a:shade val="50000"/>
            <a:hueOff val="390263"/>
            <a:satOff val="-22543"/>
            <a:lumOff val="247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>
              <a:latin typeface="Calibri"/>
              <a:ea typeface="+mn-ea"/>
              <a:cs typeface="+mn-cs"/>
            </a:rPr>
            <a:t>Patrimonio culturale non industriale</a:t>
          </a:r>
          <a:endParaRPr lang="it-IT" sz="1200" kern="1200" dirty="0">
            <a:latin typeface="Calibri"/>
            <a:ea typeface="+mn-ea"/>
            <a:cs typeface="+mn-cs"/>
          </a:endParaRPr>
        </a:p>
      </dsp:txBody>
      <dsp:txXfrm>
        <a:off x="2671332" y="3215463"/>
        <a:ext cx="976654" cy="623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7ACA6-4B20-4950-BDC2-29A33E70178E}">
      <dsp:nvSpPr>
        <dsp:cNvPr id="0" name=""/>
        <dsp:cNvSpPr/>
      </dsp:nvSpPr>
      <dsp:spPr>
        <a:xfrm>
          <a:off x="238073" y="0"/>
          <a:ext cx="4123014" cy="4123014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AFD9C-4336-4654-B6E9-9F058EAB2A30}">
      <dsp:nvSpPr>
        <dsp:cNvPr id="0" name=""/>
        <dsp:cNvSpPr/>
      </dsp:nvSpPr>
      <dsp:spPr>
        <a:xfrm>
          <a:off x="506068" y="267995"/>
          <a:ext cx="1649205" cy="164920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Formazione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Ricerca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Comunicazione</a:t>
          </a:r>
        </a:p>
      </dsp:txBody>
      <dsp:txXfrm>
        <a:off x="586576" y="348503"/>
        <a:ext cx="1488189" cy="1488189"/>
      </dsp:txXfrm>
    </dsp:sp>
    <dsp:sp modelId="{99999C13-334E-40AA-92A3-625C136104E5}">
      <dsp:nvSpPr>
        <dsp:cNvPr id="0" name=""/>
        <dsp:cNvSpPr/>
      </dsp:nvSpPr>
      <dsp:spPr>
        <a:xfrm>
          <a:off x="2443885" y="267995"/>
          <a:ext cx="1649205" cy="1649205"/>
        </a:xfrm>
        <a:prstGeom prst="roundRect">
          <a:avLst/>
        </a:prstGeom>
        <a:solidFill>
          <a:schemeClr val="accent1">
            <a:shade val="80000"/>
            <a:hueOff val="236519"/>
            <a:satOff val="-13281"/>
            <a:lumOff val="114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Musei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Biblioteche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 err="1"/>
            <a:t>Performing</a:t>
          </a:r>
          <a:r>
            <a:rPr lang="it-IT" sz="1500" kern="1200" dirty="0"/>
            <a:t> art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500" kern="1200" dirty="0"/>
        </a:p>
      </dsp:txBody>
      <dsp:txXfrm>
        <a:off x="2524393" y="348503"/>
        <a:ext cx="1488189" cy="1488189"/>
      </dsp:txXfrm>
    </dsp:sp>
    <dsp:sp modelId="{0FAA8A9A-C624-4E1B-B7A3-A41E63248C02}">
      <dsp:nvSpPr>
        <dsp:cNvPr id="0" name=""/>
        <dsp:cNvSpPr/>
      </dsp:nvSpPr>
      <dsp:spPr>
        <a:xfrm>
          <a:off x="506068" y="2205812"/>
          <a:ext cx="1649205" cy="1649205"/>
        </a:xfrm>
        <a:prstGeom prst="roundRect">
          <a:avLst/>
        </a:prstGeom>
        <a:solidFill>
          <a:schemeClr val="accent1">
            <a:shade val="80000"/>
            <a:hueOff val="473038"/>
            <a:satOff val="-26563"/>
            <a:lumOff val="229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Artigianato </a:t>
          </a:r>
          <a:r>
            <a:rPr lang="it-IT" sz="1500" kern="1200" dirty="0" err="1"/>
            <a:t>artitsitco</a:t>
          </a:r>
          <a:endParaRPr lang="it-IT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Enogastronomia</a:t>
          </a:r>
        </a:p>
      </dsp:txBody>
      <dsp:txXfrm>
        <a:off x="586576" y="2286320"/>
        <a:ext cx="1488189" cy="1488189"/>
      </dsp:txXfrm>
    </dsp:sp>
    <dsp:sp modelId="{6A277A32-7747-4E00-BCD2-B5D4AF72E60F}">
      <dsp:nvSpPr>
        <dsp:cNvPr id="0" name=""/>
        <dsp:cNvSpPr/>
      </dsp:nvSpPr>
      <dsp:spPr>
        <a:xfrm>
          <a:off x="2443885" y="2205812"/>
          <a:ext cx="1649205" cy="1649205"/>
        </a:xfrm>
        <a:prstGeom prst="roundRect">
          <a:avLst/>
        </a:prstGeom>
        <a:solidFill>
          <a:schemeClr val="accent1">
            <a:shade val="80000"/>
            <a:hueOff val="709557"/>
            <a:satOff val="-39844"/>
            <a:lumOff val="34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Editoria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Cinema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Musica</a:t>
          </a:r>
        </a:p>
      </dsp:txBody>
      <dsp:txXfrm>
        <a:off x="2524393" y="2286320"/>
        <a:ext cx="1488189" cy="148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3E1BD-A334-4328-88B0-B41961E391F2}" type="datetimeFigureOut">
              <a:rPr lang="it-IT" smtClean="0"/>
              <a:t>10/10/2017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43CB7-E79D-4956-A1E1-D36252BCB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4860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2E8C347-E07C-4F61-B5B4-014EBBE980BB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16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28C97-78DA-4C3C-BB6D-BC11281A2CA0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65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75D29-AB73-4671-9B47-DDC11585655C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4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84DD-B5EA-4A12-B3AE-DDCEE2627ABD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6567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2E77-483B-4A12-A998-F994A4FF463C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9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CD756-72F1-4361-9824-10F7960AB63B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96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28FB7-A1C9-4934-93D4-1C26768BB0C9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0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19D0-070B-4BE9-919D-46A0A3A3B7A0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91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969B6EEE-5E24-4544-93FC-6F56703714E7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353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0D64-7581-464F-9B30-02ADDF26FEB8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4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B423B4F-F56B-4CBC-9615-F606EADD50D5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5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F1BE-0D69-47AB-AC29-2A9E45BA3562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6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6B3-4C25-44E6-94D5-5D3F7E440D41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FF3CC-F81D-40C2-B1AA-5193B71663CB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12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E2054-7B2F-4329-AF0E-1FA7663E84CF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3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4A95-4F97-4532-8D9A-2A524A72BA69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359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FDC51-FD87-41DE-91FC-D577F1954DF9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EDC23-A919-4215-A910-8AB83C11D3A2}" type="datetime1">
              <a:rPr lang="en-US" smtClean="0"/>
              <a:t>10/10/2017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11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751438" y="2643612"/>
            <a:ext cx="7387628" cy="1520982"/>
          </a:xfrm>
        </p:spPr>
        <p:txBody>
          <a:bodyPr/>
          <a:lstStyle/>
          <a:p>
            <a:r>
              <a:rPr lang="it-IT" sz="4000" b="1" dirty="0"/>
              <a:t>Arte &amp;Cultura,</a:t>
            </a:r>
            <a:br>
              <a:rPr lang="it-IT" sz="4000" b="1" dirty="0"/>
            </a:br>
            <a:r>
              <a:rPr lang="it-IT" sz="4000" b="1" dirty="0"/>
              <a:t> un’impresa per il Paese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217282" y="4555552"/>
            <a:ext cx="7097916" cy="2172831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dirty="0"/>
              <a:t>Giuseppe Roma</a:t>
            </a:r>
          </a:p>
          <a:p>
            <a:r>
              <a:rPr lang="it-IT" sz="1400" b="1" dirty="0"/>
              <a:t>Presidente RUR / Università Roma Tre</a:t>
            </a:r>
          </a:p>
          <a:p>
            <a:r>
              <a:rPr lang="it-IT" sz="1400" b="1" dirty="0">
                <a:solidFill>
                  <a:srgbClr val="00B0F0"/>
                </a:solidFill>
              </a:rPr>
              <a:t>@</a:t>
            </a:r>
            <a:r>
              <a:rPr lang="it-IT" sz="1400" b="1" dirty="0" err="1">
                <a:solidFill>
                  <a:srgbClr val="00B0F0"/>
                </a:solidFill>
              </a:rPr>
              <a:t>GiromRoma</a:t>
            </a:r>
            <a:endParaRPr lang="it-IT" sz="1400" b="1" dirty="0">
              <a:solidFill>
                <a:srgbClr val="00B0F0"/>
              </a:solidFill>
            </a:endParaRPr>
          </a:p>
          <a:p>
            <a:endParaRPr lang="it-IT" sz="1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FORUM CIVILTA’ DEL LAVORO</a:t>
            </a:r>
          </a:p>
          <a:p>
            <a:r>
              <a:rPr lang="it-IT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«I nuovi confini del Mecenatismo»</a:t>
            </a:r>
          </a:p>
          <a:p>
            <a:r>
              <a:rPr lang="it-IT" sz="105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Roma, 11 ottobre 2017</a:t>
            </a:r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165" y="2972322"/>
            <a:ext cx="1716259" cy="815926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491E6BD-02D1-4423-A5F6-1AE41FFA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98621C4E-A6F4-4711-9B9A-FFC78D50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Musei pubblici: il fatturato di una PMI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FBBF18-F29B-403A-AED4-4C0BC485D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820" y="2085785"/>
            <a:ext cx="3145080" cy="693135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dirty="0"/>
              <a:t>Ricavi dei siti statali</a:t>
            </a:r>
          </a:p>
          <a:p>
            <a:pPr algn="ctr"/>
            <a:r>
              <a:rPr lang="it-IT" sz="1300" b="0" dirty="0"/>
              <a:t>(milioni di €)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BD8020A-AAD2-4928-A2E5-3DC9282F4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82386" y="2086844"/>
            <a:ext cx="3145527" cy="69207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Quanto fatturano i grandi musei </a:t>
            </a:r>
            <a:r>
              <a:rPr lang="it-IT" sz="1500" b="0" dirty="0"/>
              <a:t>(milioni di €)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DDDCA7D1-50AE-45E6-9804-AB63B13B3E24}"/>
              </a:ext>
            </a:extLst>
          </p:cNvPr>
          <p:cNvGraphicFramePr>
            <a:graphicFrameLocks noGrp="1"/>
          </p:cNvGraphicFramePr>
          <p:nvPr>
            <p:ph sz="quarter" idx="4"/>
          </p:nvPr>
        </p:nvGraphicFramePr>
        <p:xfrm>
          <a:off x="4060825" y="3030538"/>
          <a:ext cx="3367088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Segnaposto contenuto 9">
            <a:extLst>
              <a:ext uri="{FF2B5EF4-FFF2-40B4-BE49-F238E27FC236}">
                <a16:creationId xmlns:a16="http://schemas.microsoft.com/office/drawing/2014/main" id="{48EB64F2-1107-45B2-8DEF-B6C6761E321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7963528"/>
              </p:ext>
            </p:extLst>
          </p:nvPr>
        </p:nvGraphicFramePr>
        <p:xfrm>
          <a:off x="531813" y="3030538"/>
          <a:ext cx="3367087" cy="290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4CC6DB7-E011-4E9D-BA32-DAB9634E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22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CF706E4-E093-458B-AEFF-FAF2EF24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flussi di visitatori concentrati n pochi siti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9475EEDB-DF56-4300-B0D6-AF2A85945E12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3400" y="2336800"/>
          <a:ext cx="3357563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76A5D2D7-9A1F-4237-9F25-F87207ABE564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060825" y="2336800"/>
          <a:ext cx="3360738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F4E1FD-F945-44D2-93D5-1992D08C7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919101-51AB-47D7-B35D-82179BA0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La lettura non decolla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D4A7745-A154-4ABE-B6D3-FFD8EAF0B0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2336800"/>
          <a:ext cx="6888163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46A6605-C797-40D4-9403-2EBFC4C5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85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66E5481C-B032-4777-AA70-0DA930C1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Performing</a:t>
            </a:r>
            <a:r>
              <a:rPr lang="it-IT" b="1" dirty="0"/>
              <a:t> art e cinema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053C2479-9A45-4EF8-944B-C4AD7C5B452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533400" y="2336800"/>
          <a:ext cx="3357563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egnaposto contenuto 7">
            <a:extLst>
              <a:ext uri="{FF2B5EF4-FFF2-40B4-BE49-F238E27FC236}">
                <a16:creationId xmlns:a16="http://schemas.microsoft.com/office/drawing/2014/main" id="{2E3BB339-C1CC-43FF-B0BB-26A147989D2B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4060825" y="2336800"/>
          <a:ext cx="3360738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C6B8A31-60D5-472A-B2FB-970801E4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08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2C9C736B-6ABF-4D02-B779-E3BFB21C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Spunti per un manifesto sul </a:t>
            </a:r>
            <a:r>
              <a:rPr lang="it-IT" b="1" i="1" dirty="0"/>
              <a:t>neo-mecenatismo </a:t>
            </a:r>
            <a:r>
              <a:rPr lang="it-IT" b="1" dirty="0"/>
              <a:t>artistico e culturale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8A09A6E-41F6-4398-823D-381BB3925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C000"/>
                </a:solidFill>
              </a:rPr>
              <a:t>Nuovi modelli di </a:t>
            </a:r>
            <a:r>
              <a:rPr lang="it-IT" b="1" i="1" dirty="0" err="1">
                <a:solidFill>
                  <a:srgbClr val="FFC000"/>
                </a:solidFill>
              </a:rPr>
              <a:t>governance</a:t>
            </a:r>
            <a:r>
              <a:rPr lang="it-IT" b="1" dirty="0">
                <a:solidFill>
                  <a:srgbClr val="FFC000"/>
                </a:solidFill>
              </a:rPr>
              <a:t> nel rapporto pubblico/privato per la valorizzazione della cultura</a:t>
            </a:r>
          </a:p>
          <a:p>
            <a:r>
              <a:rPr lang="it-IT" b="1" dirty="0">
                <a:solidFill>
                  <a:srgbClr val="92D050"/>
                </a:solidFill>
              </a:rPr>
              <a:t>Politiche fiscali congruenti con la necessità di attrarre investimenti privati</a:t>
            </a:r>
          </a:p>
          <a:p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Più stretta cooperazione al fine di regolamentare opportunamente il settore</a:t>
            </a:r>
          </a:p>
          <a:p>
            <a:r>
              <a:rPr lang="it-IT" b="1" dirty="0">
                <a:solidFill>
                  <a:schemeClr val="tx1">
                    <a:lumMod val="95000"/>
                  </a:schemeClr>
                </a:solidFill>
              </a:rPr>
              <a:t>Maggiore apertura delle strutture amministrative e gestionali</a:t>
            </a:r>
          </a:p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73196C7-0CD5-493F-A5E1-7F5B2290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5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B07CC7-2AA9-4D88-8A2E-046EE9643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3228"/>
            <a:ext cx="7704499" cy="1080938"/>
          </a:xfrm>
        </p:spPr>
        <p:txBody>
          <a:bodyPr/>
          <a:lstStyle/>
          <a:p>
            <a:r>
              <a:rPr lang="it-IT" b="1" dirty="0"/>
              <a:t>I paradigmi del Neo - Mecenatismo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30660D05-6555-4E28-A775-1676EF1DF7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955261"/>
              </p:ext>
            </p:extLst>
          </p:nvPr>
        </p:nvGraphicFramePr>
        <p:xfrm>
          <a:off x="181069" y="2353900"/>
          <a:ext cx="8609846" cy="4291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9E21BDC-CAB3-4B02-8EB2-8E009E25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9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Immagine che contiene edificio, cielo, esterni, erba&#10;&#10;Descrizione generata con affidabilità molto elevata">
            <a:extLst>
              <a:ext uri="{FF2B5EF4-FFF2-40B4-BE49-F238E27FC236}">
                <a16:creationId xmlns:a16="http://schemas.microsoft.com/office/drawing/2014/main" id="{9524F2B2-DC35-488C-8D3D-C4CB43000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26" y="4768343"/>
            <a:ext cx="2957045" cy="1599712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0D277B-E42B-4001-AB4E-D2F0C36B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44" y="2047112"/>
            <a:ext cx="2929404" cy="292940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6" name="Titolo 15">
            <a:extLst>
              <a:ext uri="{FF2B5EF4-FFF2-40B4-BE49-F238E27FC236}">
                <a16:creationId xmlns:a16="http://schemas.microsoft.com/office/drawing/2014/main" id="{E669F4D0-252E-4FD3-9FC8-32160BE9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Le iniziative strutturali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8AD64BB-523E-480D-84E6-47F7B1F65A89}"/>
              </a:ext>
            </a:extLst>
          </p:cNvPr>
          <p:cNvSpPr txBox="1"/>
          <p:nvPr/>
        </p:nvSpPr>
        <p:spPr>
          <a:xfrm>
            <a:off x="3329998" y="4978902"/>
            <a:ext cx="3911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Museo Fondazione Sorgente Group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79E30A-B59E-47F1-8B67-EF9CA0412130}"/>
              </a:ext>
            </a:extLst>
          </p:cNvPr>
          <p:cNvSpPr txBox="1"/>
          <p:nvPr/>
        </p:nvSpPr>
        <p:spPr>
          <a:xfrm>
            <a:off x="390712" y="6368055"/>
            <a:ext cx="2121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Museo Alfa Romeo</a:t>
            </a:r>
          </a:p>
        </p:txBody>
      </p:sp>
      <p:pic>
        <p:nvPicPr>
          <p:cNvPr id="14" name="Immagine 13" descr="Immagine che contiene esterni, cielo, edificio, terra&#10;&#10;Descrizione generata con affidabilità molto elevata">
            <a:extLst>
              <a:ext uri="{FF2B5EF4-FFF2-40B4-BE49-F238E27FC236}">
                <a16:creationId xmlns:a16="http://schemas.microsoft.com/office/drawing/2014/main" id="{2A884E75-C312-4826-A392-D3457ECA4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748" y="2393588"/>
            <a:ext cx="2980850" cy="397446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FA687A1-2595-4C9B-9ACC-164D9263464D}"/>
              </a:ext>
            </a:extLst>
          </p:cNvPr>
          <p:cNvSpPr txBox="1"/>
          <p:nvPr/>
        </p:nvSpPr>
        <p:spPr>
          <a:xfrm>
            <a:off x="5106154" y="6460388"/>
            <a:ext cx="3947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Istallazione di Giuseppe Penone per Fondazione Fendi</a:t>
            </a:r>
          </a:p>
        </p:txBody>
      </p:sp>
      <p:sp>
        <p:nvSpPr>
          <p:cNvPr id="20" name="Segnaposto numero diapositiva 19">
            <a:extLst>
              <a:ext uri="{FF2B5EF4-FFF2-40B4-BE49-F238E27FC236}">
                <a16:creationId xmlns:a16="http://schemas.microsoft.com/office/drawing/2014/main" id="{16F8A8D5-9495-472B-9FEC-F019EC88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2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Arte e Architettura in Azienda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 descr="Risultati immagini per sol lEWITT ALB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638"/>
            <a:ext cx="5207866" cy="390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sol lEWITT AL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387" y="2194676"/>
            <a:ext cx="4714613" cy="307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461233" y="5738070"/>
            <a:ext cx="251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Sol </a:t>
            </a:r>
            <a:r>
              <a:rPr lang="it-IT" sz="1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LeWit</a:t>
            </a:r>
            <a:r>
              <a:rPr lang="it-IT" sz="1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fresco </a:t>
            </a:r>
            <a:r>
              <a:rPr lang="it-IT" sz="1400" b="1" dirty="0" err="1"/>
              <a:t>at</a:t>
            </a:r>
            <a:r>
              <a:rPr lang="it-IT" sz="1400" b="1" dirty="0"/>
              <a:t> Ceretto </a:t>
            </a:r>
            <a:r>
              <a:rPr lang="it-IT" sz="1400" b="1" dirty="0" err="1"/>
              <a:t>wineyard</a:t>
            </a:r>
            <a:r>
              <a:rPr lang="it-IT" sz="1400" b="1" dirty="0"/>
              <a:t> in Alba (</a:t>
            </a:r>
            <a:r>
              <a:rPr lang="it-IT" sz="1400" b="1" dirty="0" err="1"/>
              <a:t>Italy</a:t>
            </a:r>
            <a:r>
              <a:rPr lang="it-IT" sz="1400" b="1" dirty="0"/>
              <a:t>)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74459" y="2030136"/>
            <a:ext cx="3254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The Glass Cube </a:t>
            </a:r>
            <a:r>
              <a:rPr lang="it-IT" sz="1400" dirty="0" err="1"/>
              <a:t>at</a:t>
            </a:r>
            <a:r>
              <a:rPr lang="it-IT" sz="1400" dirty="0"/>
              <a:t> Bricco Rocche </a:t>
            </a:r>
            <a:r>
              <a:rPr lang="it-IT" sz="1400" dirty="0" err="1"/>
              <a:t>Wineyard</a:t>
            </a:r>
            <a:r>
              <a:rPr lang="it-IT" sz="1400" dirty="0"/>
              <a:t> in Barolo area</a:t>
            </a:r>
          </a:p>
        </p:txBody>
      </p:sp>
    </p:spTree>
    <p:extLst>
      <p:ext uri="{BB962C8B-B14F-4D97-AF65-F5344CB8AC3E}">
        <p14:creationId xmlns:p14="http://schemas.microsoft.com/office/powerpoint/2010/main" val="412802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0" y="698500"/>
            <a:ext cx="7428173" cy="1135666"/>
          </a:xfrm>
        </p:spPr>
        <p:txBody>
          <a:bodyPr>
            <a:normAutofit/>
          </a:bodyPr>
          <a:lstStyle/>
          <a:p>
            <a:r>
              <a:rPr lang="it-IT" dirty="0"/>
              <a:t>Un evento globale: l’istallazione di  </a:t>
            </a:r>
            <a:r>
              <a:rPr lang="it-IT" dirty="0" err="1"/>
              <a:t>Christo</a:t>
            </a:r>
            <a:r>
              <a:rPr lang="it-IT" dirty="0"/>
              <a:t> in Franciacorta </a:t>
            </a:r>
          </a:p>
        </p:txBody>
      </p:sp>
      <p:pic>
        <p:nvPicPr>
          <p:cNvPr id="5" name="Segnaposto contenuto 4" descr="7a2a4322c4feee1883473fe0828bc4d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121" r="-6121"/>
          <a:stretch>
            <a:fillRect/>
          </a:stretch>
        </p:blipFill>
        <p:spPr>
          <a:xfrm>
            <a:off x="-387349" y="3258684"/>
            <a:ext cx="6229350" cy="3255428"/>
          </a:xfr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Immagine 9" descr="Christo-The-Floating-Piers-480x3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301" y="2032000"/>
            <a:ext cx="4837699" cy="30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9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91FB05-8D8F-418C-8202-DCC2F304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Il sistema cultura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F31EE739-580D-44ED-A9D5-81BC35E0D7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847173"/>
              </p:ext>
            </p:extLst>
          </p:nvPr>
        </p:nvGraphicFramePr>
        <p:xfrm>
          <a:off x="-697117" y="2190939"/>
          <a:ext cx="6319319" cy="4409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62272F16-0051-4B89-844E-E1ED6D2769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4702475"/>
              </p:ext>
            </p:extLst>
          </p:nvPr>
        </p:nvGraphicFramePr>
        <p:xfrm>
          <a:off x="4635375" y="2540336"/>
          <a:ext cx="4599160" cy="4123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1311FA-4C9C-4FB3-A73A-E216F445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6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1BBB5-DC8D-4CD4-9737-8FE1EB7E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Per vivere d’arte … bisogna creare PIL </a:t>
            </a:r>
            <a:r>
              <a:rPr lang="it-IT" sz="1600" dirty="0"/>
              <a:t>(Valore Aggiunto in miliardi di €,2013)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1013F85E-E0F8-48E2-8012-9843045C719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2336800"/>
          <a:ext cx="6888163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072DA6-9085-4708-A7A0-80039F3A1522}"/>
              </a:ext>
            </a:extLst>
          </p:cNvPr>
          <p:cNvSpPr txBox="1"/>
          <p:nvPr/>
        </p:nvSpPr>
        <p:spPr>
          <a:xfrm>
            <a:off x="5939074" y="6438297"/>
            <a:ext cx="31309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/>
              <a:t>Fonte: Elaborazione RUR su dati Eurostat,2016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B7FA16E-FF1F-4782-8BAC-CDD414266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72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24F44-746A-4248-A73B-D82F6A47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Quanto pesa il lavoro creativo</a:t>
            </a:r>
            <a:br>
              <a:rPr lang="it-IT" dirty="0"/>
            </a:br>
            <a:r>
              <a:rPr lang="it-IT" sz="1800" dirty="0"/>
              <a:t>(Incidenza % sull’occupazione totale e % spesa pubblica sulla cultura)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64CF0B0-92D0-44C8-B26D-5BEC8BBC37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2336800"/>
          <a:ext cx="6888163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F7C252A9-FAC6-4D40-84B6-BE9F7812A5E2}"/>
              </a:ext>
            </a:extLst>
          </p:cNvPr>
          <p:cNvSpPr/>
          <p:nvPr/>
        </p:nvSpPr>
        <p:spPr>
          <a:xfrm>
            <a:off x="5135563" y="621166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/>
              <a:t>Fonte: Elaborazione RUR su dati Eurostat,2016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C756D7A-E026-45D1-ACCC-327907AB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8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CF9A14-F843-413D-A081-846A1147A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Visitatori di musei e siti statali in crescita </a:t>
            </a:r>
            <a:r>
              <a:rPr lang="it-IT" sz="1400" b="1" dirty="0"/>
              <a:t>(milioni di visitatori)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316AA06-B285-4853-A824-0B31318A55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400" y="2336800"/>
          <a:ext cx="6888163" cy="359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30058D-95D4-4C16-8C11-C0FB74B2F746}"/>
              </a:ext>
            </a:extLst>
          </p:cNvPr>
          <p:cNvSpPr txBox="1"/>
          <p:nvPr/>
        </p:nvSpPr>
        <p:spPr>
          <a:xfrm>
            <a:off x="4327556" y="6364587"/>
            <a:ext cx="3594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Elaborazione RUR su dati </a:t>
            </a:r>
            <a:r>
              <a:rPr lang="it-IT" sz="1200" dirty="0" err="1"/>
              <a:t>Mibact</a:t>
            </a:r>
            <a:r>
              <a:rPr lang="it-IT" sz="1200" dirty="0"/>
              <a:t> 2017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79F592-7633-4A38-BDC6-6182E30F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06127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l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Berlino</Template>
  <TotalTime>147</TotalTime>
  <Words>347</Words>
  <Application>Microsoft Office PowerPoint</Application>
  <PresentationFormat>Presentazione su schermo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Berlino</vt:lpstr>
      <vt:lpstr>Arte &amp;Cultura,  un’impresa per il Paese</vt:lpstr>
      <vt:lpstr>I paradigmi del Neo - Mecenatismo</vt:lpstr>
      <vt:lpstr>Le iniziative strutturali</vt:lpstr>
      <vt:lpstr>Arte e Architettura in Azienda</vt:lpstr>
      <vt:lpstr>Un evento globale: l’istallazione di  Christo in Franciacorta </vt:lpstr>
      <vt:lpstr>Il sistema cultura</vt:lpstr>
      <vt:lpstr>Per vivere d’arte … bisogna creare PIL (Valore Aggiunto in miliardi di €,2013)</vt:lpstr>
      <vt:lpstr>Quanto pesa il lavoro creativo (Incidenza % sull’occupazione totale e % spesa pubblica sulla cultura)</vt:lpstr>
      <vt:lpstr>Visitatori di musei e siti statali in crescita (milioni di visitatori)</vt:lpstr>
      <vt:lpstr>Musei pubblici: il fatturato di una PMI</vt:lpstr>
      <vt:lpstr>I flussi di visitatori concentrati n pochi siti</vt:lpstr>
      <vt:lpstr>La lettura non decolla</vt:lpstr>
      <vt:lpstr>Performing art e cinema</vt:lpstr>
      <vt:lpstr>Spunti per un manifesto sul neo-mecenatismo artistico e culturale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Cavalieri del Lavoro</dc:title>
  <dc:creator>Roma0</dc:creator>
  <cp:lastModifiedBy>Roma0</cp:lastModifiedBy>
  <cp:revision>13</cp:revision>
  <dcterms:created xsi:type="dcterms:W3CDTF">2017-10-07T14:19:05Z</dcterms:created>
  <dcterms:modified xsi:type="dcterms:W3CDTF">2017-10-10T11:48:20Z</dcterms:modified>
</cp:coreProperties>
</file>