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1" r:id="rId8"/>
    <p:sldId id="262" r:id="rId9"/>
    <p:sldId id="263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 snapToGrid="0" snapToObjects="1">
      <p:cViewPr varScale="1">
        <p:scale>
          <a:sx n="87" d="100"/>
          <a:sy n="87" d="100"/>
        </p:scale>
        <p:origin x="15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31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6152" y="2209800"/>
            <a:ext cx="6858000" cy="99060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t" anchorCtr="0"/>
          <a:lstStyle>
            <a:lvl1pPr algn="ct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dirty="0" smtClean="0"/>
              <a:t>Fare clic per modificare stile</a:t>
            </a:r>
            <a:endParaRPr kumimoji="0" lang="en-US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6152" y="3587750"/>
            <a:ext cx="6858000" cy="533400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76D85E5C-0593-F34C-990B-834A92A41980}" type="datetimeFigureOut">
              <a:rPr lang="it-IT" smtClean="0"/>
              <a:pPr/>
              <a:t>23/05/2016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23/05/2016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23/05/2016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0248" y="127000"/>
            <a:ext cx="8229600" cy="990600"/>
          </a:xfrm>
        </p:spPr>
        <p:txBody>
          <a:bodyPr/>
          <a:lstStyle/>
          <a:p>
            <a:r>
              <a:rPr kumimoji="0" lang="it-IT" dirty="0" smtClean="0"/>
              <a:t>Fare clic per modificare stile</a:t>
            </a:r>
            <a:endParaRPr kumimoji="0"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23/05/2016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60248" y="128905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dirty="0" smtClean="0"/>
              <a:t>Fare clic per modificare gli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23/05/2016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23/05/2016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23/05/2016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23/05/2016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23/05/2016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23/05/2016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76D85E5C-0593-F34C-990B-834A92A41980}" type="datetimeFigureOut">
              <a:rPr lang="it-IT" smtClean="0"/>
              <a:pPr/>
              <a:t>23/05/2016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E13A1110-7DAA-304F-B63F-63AC3FB9065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889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dirty="0" smtClean="0"/>
              <a:t>Fare clic per modificare stile</a:t>
            </a:r>
            <a:endParaRPr kumimoji="0" lang="en-US" dirty="0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1811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dirty="0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dirty="0" smtClean="0"/>
              <a:t>Terzo livello</a:t>
            </a:r>
          </a:p>
          <a:p>
            <a:pPr lvl="3" eaLnBrk="1" latinLnBrk="0" hangingPunct="1"/>
            <a:r>
              <a:rPr kumimoji="0" lang="it-IT" dirty="0" smtClean="0"/>
              <a:t>Quarto livello</a:t>
            </a:r>
          </a:p>
          <a:p>
            <a:pPr lvl="4" eaLnBrk="1" latinLnBrk="0" hangingPunct="1"/>
            <a:r>
              <a:rPr kumimoji="0" lang="it-IT" dirty="0" smtClean="0"/>
              <a:t>Quinto livello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17" y="2231509"/>
            <a:ext cx="7177683" cy="11511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900" b="1" dirty="0" smtClean="0">
                <a:solidFill>
                  <a:srgbClr val="0070C0"/>
                </a:solidFill>
              </a:rPr>
              <a:t>SUL CAPITALISMO ITALIANO</a:t>
            </a:r>
            <a:r>
              <a:rPr lang="en-US" sz="2400" dirty="0" smtClean="0">
                <a:solidFill>
                  <a:srgbClr val="0070C0"/>
                </a:solidFill>
              </a:rPr>
              <a:t/>
            </a:r>
            <a:br>
              <a:rPr lang="en-US" sz="2400" dirty="0" smtClean="0">
                <a:solidFill>
                  <a:srgbClr val="0070C0"/>
                </a:solidFill>
              </a:rPr>
            </a:br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59358" y="3691435"/>
            <a:ext cx="6858000" cy="533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Giuseppe Berta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735287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1"/>
                </a:solidFill>
              </a:rPr>
              <a:t>L’Italia e la “Nuova Rivoluzione Industriale” (P. </a:t>
            </a:r>
            <a:r>
              <a:rPr lang="it-IT" sz="2800" dirty="0" err="1" smtClean="0">
                <a:solidFill>
                  <a:schemeClr val="accent1"/>
                </a:solidFill>
              </a:rPr>
              <a:t>Marsh</a:t>
            </a:r>
            <a:r>
              <a:rPr lang="it-IT" sz="2800" dirty="0" smtClean="0">
                <a:solidFill>
                  <a:schemeClr val="accent1"/>
                </a:solidFill>
              </a:rPr>
              <a:t>)</a:t>
            </a:r>
            <a:endParaRPr lang="it-IT" sz="2800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 smtClean="0"/>
              <a:t>L’Italia potrebbe trovare  nuove vie per affermarsi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Economia mondiale sempre più concentrata sui mercati di nicchia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Tecnologie di produzione più versatili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endParaRPr lang="it-IT" sz="2200" dirty="0" smtClean="0"/>
          </a:p>
          <a:p>
            <a:pPr algn="just"/>
            <a:r>
              <a:rPr lang="it-IT" sz="2400" dirty="0" smtClean="0"/>
              <a:t>Per fare ciò occorre: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Flessibilità operativa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Padronanza delle nuove tecnologie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Specializzazione del capitale umano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Far confluire il risparmio in direzione dell’attività produttiva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endParaRPr lang="it-IT" sz="2200" dirty="0" smtClean="0"/>
          </a:p>
          <a:p>
            <a:pPr algn="just"/>
            <a:r>
              <a:rPr lang="it-IT" sz="2400" dirty="0" smtClean="0"/>
              <a:t>Allo stato attuale non si può prevedere se si riuscirà ad intraprendere questo percorso di trasformazione</a:t>
            </a:r>
          </a:p>
          <a:p>
            <a:pPr marL="0" indent="0" algn="just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it-IT" sz="2200" dirty="0" smtClean="0"/>
          </a:p>
          <a:p>
            <a:pPr marL="0" indent="0" algn="just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3736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73642"/>
          </a:xfrm>
        </p:spPr>
        <p:txBody>
          <a:bodyPr>
            <a:normAutofit/>
          </a:bodyPr>
          <a:lstStyle/>
          <a:p>
            <a:r>
              <a:rPr lang="it-IT" sz="2900" b="1" dirty="0" smtClean="0">
                <a:solidFill>
                  <a:schemeClr val="accent1"/>
                </a:solidFill>
              </a:rPr>
              <a:t>Che tipo di capitalismo industriale è quello italiano?</a:t>
            </a:r>
            <a:endParaRPr lang="it-IT" sz="2900" b="1" dirty="0">
              <a:solidFill>
                <a:schemeClr val="accent1"/>
              </a:solidFill>
            </a:endParaRPr>
          </a:p>
        </p:txBody>
      </p:sp>
      <p:sp>
        <p:nvSpPr>
          <p:cNvPr id="10" name="Segnaposto contenuto 9"/>
          <p:cNvSpPr>
            <a:spLocks noGrp="1"/>
          </p:cNvSpPr>
          <p:nvPr>
            <p:ph sz="quarter" idx="1"/>
          </p:nvPr>
        </p:nvSpPr>
        <p:spPr>
          <a:xfrm>
            <a:off x="457200" y="1035635"/>
            <a:ext cx="8229600" cy="5338452"/>
          </a:xfrm>
        </p:spPr>
        <p:txBody>
          <a:bodyPr>
            <a:normAutofit/>
          </a:bodyPr>
          <a:lstStyle/>
          <a:p>
            <a:pPr algn="just"/>
            <a:r>
              <a:rPr lang="it-IT" sz="2595" dirty="0" smtClean="0"/>
              <a:t>Realtà composita, nella quale coesistono varie esperienze</a:t>
            </a:r>
            <a:endParaRPr lang="it-IT" sz="2400" dirty="0" smtClean="0"/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smtClean="0"/>
              <a:t>Stretto rapporto tra il capitalismo “imprenditoriale” (</a:t>
            </a:r>
            <a:r>
              <a:rPr lang="it-IT" sz="2400" dirty="0" err="1" smtClean="0"/>
              <a:t>Baumol</a:t>
            </a:r>
            <a:r>
              <a:rPr lang="it-IT" sz="2400" dirty="0" smtClean="0"/>
              <a:t>) ed il processo della crescita economica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Il capitalismo “imprenditoriale” è determinante per lo sviluppo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Nel caso italiano, negli ultimi vent’anni il nucleo vitale dello sviluppo va ricondotto alle medie imprese</a:t>
            </a:r>
          </a:p>
          <a:p>
            <a:pPr marL="0" indent="0" algn="just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it-IT" sz="2400" dirty="0" smtClean="0"/>
          </a:p>
          <a:p>
            <a:pPr algn="just"/>
            <a:r>
              <a:rPr lang="it-IT" sz="2595" dirty="0" smtClean="0"/>
              <a:t>I primi dieci anni di euro hanno scandito un periodo di trasformazione per l’Italia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Le medie imprese sono riuscite a far fronte alle sfide dell’euro e della globalizzazione</a:t>
            </a:r>
          </a:p>
          <a:p>
            <a:pPr algn="just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998648"/>
            <a:ext cx="8229600" cy="5158312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400" dirty="0" smtClean="0"/>
              <a:t>Queste “multinazionali tascabili” hanno rappresentato il segmento più brillante dell’Italia industriale 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buoni risultati nell’export</a:t>
            </a:r>
          </a:p>
          <a:p>
            <a:pPr marL="0" indent="0" algn="just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it-IT" sz="2200" dirty="0" smtClean="0"/>
          </a:p>
          <a:p>
            <a:pPr algn="just"/>
            <a:r>
              <a:rPr lang="it-IT" sz="2400" dirty="0" smtClean="0"/>
              <a:t>La crisi del 2008 ha colpito duramente anche questo segmento imprenditoriale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L’Italia ha sofferto per una struttura produttiva frammentata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Tuttavia, le imprese esportatrici hanno reagito con efficacia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endParaRPr lang="it-IT" sz="2200" dirty="0" smtClean="0"/>
          </a:p>
          <a:p>
            <a:pPr algn="just"/>
            <a:r>
              <a:rPr lang="it-IT" sz="2400" dirty="0" smtClean="0"/>
              <a:t>Il nucleo delle medie imprese non ha ancora sufficienti connessioni con il resto del sistema economico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Il capitalismo imprenditoriale odierno non possiede i legami che nel passato ne hanno determinato l’efficacia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endParaRPr lang="en-US" sz="2200" dirty="0" smtClean="0"/>
          </a:p>
          <a:p>
            <a:pPr algn="just"/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735287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1"/>
                </a:solidFill>
              </a:rPr>
              <a:t>L’ evoluzione del capitalismo italiano</a:t>
            </a:r>
            <a:endParaRPr lang="it-IT" sz="2800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Il capitalismo degli anni ’70 può essere rappresentato come una clessidra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Alla base si trovava la massa vastissima di piccole imprese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A metà vi era uno strato esiguo di medie imprese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In alto si trovavano le grandi imprese pubbliche e private</a:t>
            </a:r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smtClean="0"/>
              <a:t>Oggi i contorni dell’Italia produttiva sono informi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Il nucleo delle grandi imprese storiche si è quasi dissolto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Rimane la vasta distesa delle piccole imprese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Il segmento delle medie imprese si è invece ampliato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735287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1"/>
                </a:solidFill>
              </a:rPr>
              <a:t>Lo sviluppo industriale nella prima Repubblica</a:t>
            </a:r>
            <a:endParaRPr lang="it-IT" sz="2800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Il disegno storico del capitalismo italiano coincide con un assetto di economia mista, quello che resse il suo sviluppo negli anni Cinquanta e Sessanta (Ciocca)</a:t>
            </a:r>
          </a:p>
          <a:p>
            <a:pPr algn="just"/>
            <a:endParaRPr lang="it-IT" sz="2400" dirty="0" smtClean="0"/>
          </a:p>
          <a:p>
            <a:pPr algn="just"/>
            <a:r>
              <a:rPr lang="it-IT" sz="2400" dirty="0" smtClean="0"/>
              <a:t>La nuova Repubblica ha ereditato dal fascismo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Un sistema economico in cui dovevano convivere pubblico e privato, stato e interessi imprenditoriali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Il principio secondo cui l’industria era la forza in grado di promuovere la modernizzazione del paese</a:t>
            </a:r>
          </a:p>
          <a:p>
            <a:pPr marL="0" indent="0" algn="just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it-IT" sz="1900" dirty="0" smtClean="0"/>
          </a:p>
          <a:p>
            <a:pPr algn="just"/>
            <a:r>
              <a:rPr lang="it-IT" sz="2400" dirty="0" smtClean="0"/>
              <a:t>Inoltre, l’industria era diventata un decisivo anello di congiunzione rispetto all’economia internazionale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4497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735287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1"/>
                </a:solidFill>
              </a:rPr>
              <a:t>Lo sviluppo industriale nella prima Repubblica</a:t>
            </a:r>
            <a:endParaRPr lang="it-IT" sz="2800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 smtClean="0"/>
              <a:t>L’Italia del “miracolo economico” era costituita da: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Una base composta da piccole imprese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Un vertice rappresentato dalle grandi imprese pubbliche e private</a:t>
            </a:r>
          </a:p>
          <a:p>
            <a:pPr marL="457200" indent="-45720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La struttura del credito riprendeva questa divisione, con una precisa demarcazione tra le grandi banche ed i circuiti del credito locale</a:t>
            </a:r>
            <a:endParaRPr lang="it-IT" sz="1800" dirty="0" smtClean="0"/>
          </a:p>
          <a:p>
            <a:pPr marL="0" indent="0" algn="just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it-IT" sz="1900" dirty="0" smtClean="0"/>
          </a:p>
          <a:p>
            <a:pPr algn="just"/>
            <a:r>
              <a:rPr lang="it-IT" sz="2400" dirty="0" smtClean="0"/>
              <a:t>L’equilibrio economico della nazione venne affidato allo Stato e alle grandi imprese, le quali divennero parte della costituzione materiale della Repubblica</a:t>
            </a: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17465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gnaposto contenuto 33"/>
          <p:cNvSpPr>
            <a:spLocks noGrp="1"/>
          </p:cNvSpPr>
          <p:nvPr>
            <p:ph sz="quarter" idx="1"/>
          </p:nvPr>
        </p:nvSpPr>
        <p:spPr>
          <a:xfrm>
            <a:off x="457200" y="939316"/>
            <a:ext cx="8229600" cy="5456196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Durante la crisi degli anni ‘90 si appannavano le prospettive delle grandi imprese che avevano guidato lo sviluppo nel dopoguerra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endParaRPr lang="it-IT" sz="2400" dirty="0" smtClean="0"/>
          </a:p>
          <a:p>
            <a:pPr algn="just"/>
            <a:r>
              <a:rPr lang="it-IT" sz="2400" dirty="0" smtClean="0"/>
              <a:t>Tuttavia, nel 2005 </a:t>
            </a:r>
            <a:r>
              <a:rPr lang="it-IT" sz="2400" i="1" dirty="0" smtClean="0"/>
              <a:t>The </a:t>
            </a:r>
            <a:r>
              <a:rPr lang="it-IT" sz="2400" i="1" dirty="0" err="1" smtClean="0"/>
              <a:t>Economist</a:t>
            </a:r>
            <a:r>
              <a:rPr lang="it-IT" sz="2400" i="1" dirty="0" smtClean="0"/>
              <a:t> </a:t>
            </a:r>
            <a:r>
              <a:rPr lang="it-IT" sz="2400" dirty="0" smtClean="0"/>
              <a:t>mette in evidenza il fatto che, fra le nazioni sviluppate, soltanto Italia e Germania mantenevano un’occupazione nell’industria superiore al 20%</a:t>
            </a:r>
          </a:p>
          <a:p>
            <a:pPr marL="788670" lvl="1" indent="-514350" algn="just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it-IT" sz="2100" dirty="0" smtClean="0"/>
          </a:p>
          <a:p>
            <a:pPr marL="265113" indent="-265113" algn="just"/>
            <a:r>
              <a:rPr lang="it-IT" sz="2400" dirty="0" smtClean="0"/>
              <a:t>Da oltre un ventennio il processo di economia mista ha subito un processo di destrutturazione, e oggi la nostra economia è priva di una forma definita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457200" y="316173"/>
            <a:ext cx="8229600" cy="735287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endParaRPr lang="en-US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862411"/>
            <a:ext cx="8229600" cy="5448206"/>
          </a:xfrm>
        </p:spPr>
        <p:txBody>
          <a:bodyPr>
            <a:noAutofit/>
          </a:bodyPr>
          <a:lstStyle/>
          <a:p>
            <a:pPr algn="just"/>
            <a:r>
              <a:rPr lang="it-IT" sz="2400" dirty="0" smtClean="0"/>
              <a:t>Affiora una sorta di neutralità quanto all’assetto economico e produttivo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algn="just"/>
            <a:r>
              <a:rPr lang="it-IT" sz="2400" dirty="0" smtClean="0"/>
              <a:t>Bisogna ridisegnare la carta della geografia e delle funzioni dell’Italia industriale, considerando che: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Si sono ridotte le distanze tra i vari tipi di organizzazione industriale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Si richiedono strutture snelle ed integrate ed elevati volumi di investimento 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endParaRPr lang="it-IT" dirty="0" smtClean="0"/>
          </a:p>
          <a:p>
            <a:pPr marL="265113" indent="-265113" algn="just"/>
            <a:r>
              <a:rPr lang="it-IT" sz="2400" dirty="0" smtClean="0"/>
              <a:t>Un nuovo modello industriale è quello della “manifattura intelligente”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Combina la produzione  con alti livelli di servizi e assistenza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952546"/>
            <a:ext cx="8229600" cy="5503524"/>
          </a:xfrm>
        </p:spPr>
        <p:txBody>
          <a:bodyPr>
            <a:normAutofit/>
          </a:bodyPr>
          <a:lstStyle/>
          <a:p>
            <a:pPr marL="265113" indent="-265113" algn="just"/>
            <a:r>
              <a:rPr lang="it-IT" sz="2400" dirty="0" smtClean="0"/>
              <a:t>Esiste un circolo vizioso di alimentazione reciproca tra produzione manifatturiera e terziario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Esso ha però bisogno di essere sostenuto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I diversi attori del sistema economico ed industriale devono agire secondo schemi cooperativi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Ciò dipende anche dall’impasse della politica e dei partiti</a:t>
            </a:r>
          </a:p>
          <a:p>
            <a:pPr marL="514350" indent="-514350" algn="just">
              <a:buNone/>
            </a:pPr>
            <a:endParaRPr lang="it-IT" dirty="0" smtClean="0"/>
          </a:p>
          <a:p>
            <a:pPr marL="265113" indent="-265113" algn="just"/>
            <a:r>
              <a:rPr lang="it-IT" sz="2400" dirty="0" smtClean="0"/>
              <a:t>In luogo delle filiere verticali si configurano imprese più ridotte, legate orizzontalmente</a:t>
            </a:r>
          </a:p>
          <a:p>
            <a:pPr marL="514350" indent="-514350" algn="just">
              <a:buClr>
                <a:schemeClr val="accent1">
                  <a:lumMod val="60000"/>
                  <a:lumOff val="40000"/>
                </a:schemeClr>
              </a:buClr>
              <a:buFont typeface="Arial"/>
              <a:buChar char="•"/>
            </a:pPr>
            <a:r>
              <a:rPr lang="it-IT" sz="2200" dirty="0" smtClean="0"/>
              <a:t>Non si individua in ogni caso un modello di produzione alternativo</a:t>
            </a:r>
            <a:endParaRPr lang="it-IT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Personalizzato 4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17569A"/>
      </a:accent1>
      <a:accent2>
        <a:srgbClr val="7AC6DC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Origine.thmx</Template>
  <TotalTime>860</TotalTime>
  <Words>690</Words>
  <Application>Microsoft Office PowerPoint</Application>
  <PresentationFormat>Presentazione su schermo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Wingdings 3</vt:lpstr>
      <vt:lpstr>Origine</vt:lpstr>
      <vt:lpstr> SUL CAPITALISMO ITALIANO </vt:lpstr>
      <vt:lpstr>Che tipo di capitalismo industriale è quello italiano?</vt:lpstr>
      <vt:lpstr>Presentazione standard di PowerPoint</vt:lpstr>
      <vt:lpstr>L’ evoluzione del capitalismo italiano</vt:lpstr>
      <vt:lpstr>Lo sviluppo industriale nella prima Repubblica</vt:lpstr>
      <vt:lpstr>Lo sviluppo industriale nella prima Repubblica</vt:lpstr>
      <vt:lpstr>Presentazione standard di PowerPoint</vt:lpstr>
      <vt:lpstr>Presentazione standard di PowerPoint</vt:lpstr>
      <vt:lpstr>Presentazione standard di PowerPoint</vt:lpstr>
      <vt:lpstr>L’Italia e la “Nuova Rivoluzione Industriale” (P. Marsh)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</dc:title>
  <dc:creator>Arianna Manzin</dc:creator>
  <cp:lastModifiedBy>Enrica Procaccini</cp:lastModifiedBy>
  <cp:revision>101</cp:revision>
  <dcterms:created xsi:type="dcterms:W3CDTF">2015-06-11T14:18:09Z</dcterms:created>
  <dcterms:modified xsi:type="dcterms:W3CDTF">2016-05-23T13:08:33Z</dcterms:modified>
</cp:coreProperties>
</file>